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29690" y="1342136"/>
            <a:ext cx="6884619" cy="2463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114300">
              <a:lnSpc>
                <a:spcPts val="141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114300">
              <a:lnSpc>
                <a:spcPts val="141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114300">
              <a:lnSpc>
                <a:spcPts val="141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114300">
              <a:lnSpc>
                <a:spcPts val="141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114300">
              <a:lnSpc>
                <a:spcPts val="141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9AD46-6F93-47AC-9174-F593FD8DC0D9}" type="datetimeFigureOut">
              <a:rPr lang="fr-FR"/>
              <a:pPr>
                <a:defRPr/>
              </a:pPr>
              <a:t>05/12/2023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394F-5431-45A8-81F9-9BFED8F82D4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1010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07719" y="445769"/>
            <a:ext cx="5920740" cy="40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1691" y="1482090"/>
            <a:ext cx="8663940" cy="1854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04606" y="6447704"/>
            <a:ext cx="229234" cy="194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114300">
              <a:lnSpc>
                <a:spcPts val="141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g"/><Relationship Id="rId4" Type="http://schemas.openxmlformats.org/officeDocument/2006/relationships/image" Target="../media/image5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2051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179388"/>
            <a:ext cx="900112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192088"/>
            <a:ext cx="89535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246063"/>
            <a:ext cx="6413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Imag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238" y="250825"/>
            <a:ext cx="625475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Imag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588" y="115888"/>
            <a:ext cx="954087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357459" y="100579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b="1" kern="100" dirty="0">
                <a:solidFill>
                  <a:srgbClr val="C9211E"/>
                </a:solidFill>
                <a:highlight>
                  <a:srgbClr val="FFFFFF"/>
                </a:highlight>
                <a:ea typeface="NSimSun" panose="02010609030101010101" pitchFamily="49" charset="-122"/>
              </a:rPr>
              <a:t>Projet </a:t>
            </a:r>
            <a:r>
              <a:rPr lang="fr-FR" b="1" kern="100" dirty="0" err="1">
                <a:solidFill>
                  <a:srgbClr val="C9211E"/>
                </a:solidFill>
                <a:highlight>
                  <a:srgbClr val="FFFFFF"/>
                </a:highlight>
                <a:ea typeface="NSimSun" panose="02010609030101010101" pitchFamily="49" charset="-122"/>
              </a:rPr>
              <a:t>Tunisoutenable</a:t>
            </a:r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fr-FR" b="1" kern="100" dirty="0">
                <a:solidFill>
                  <a:srgbClr val="C9211E"/>
                </a:solidFill>
                <a:highlight>
                  <a:srgbClr val="FFFFFF"/>
                </a:highlight>
                <a:ea typeface="NSimSun" panose="02010609030101010101" pitchFamily="49" charset="-122"/>
              </a:rPr>
              <a:t>Actions pour la soutenabilité en Tunisie </a:t>
            </a:r>
            <a:r>
              <a:rPr lang="fr-FR" b="1" dirty="0"/>
              <a:t> </a:t>
            </a:r>
          </a:p>
          <a:p>
            <a:pPr algn="ctr" eaLnBrk="1" hangingPunct="1">
              <a:defRPr/>
            </a:pPr>
            <a:r>
              <a:rPr lang="fr-FR" sz="1200" b="1" dirty="0">
                <a:solidFill>
                  <a:srgbClr val="C00000"/>
                </a:solidFill>
              </a:rPr>
              <a:t>CUP n. E51G22000190009</a:t>
            </a:r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7" name="Imag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6232525"/>
            <a:ext cx="27368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2"/>
          <p:cNvSpPr txBox="1">
            <a:spLocks noChangeArrowheads="1"/>
          </p:cNvSpPr>
          <p:nvPr/>
        </p:nvSpPr>
        <p:spPr bwMode="auto">
          <a:xfrm>
            <a:off x="685800" y="2565400"/>
            <a:ext cx="77724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sz="4000" b="1" dirty="0" smtClean="0">
                <a:solidFill>
                  <a:schemeClr val="tx2"/>
                </a:solidFill>
              </a:rPr>
              <a:t>Pratiques et techniques agricoles </a:t>
            </a:r>
            <a:r>
              <a:rPr lang="fr-FR" sz="4000" b="1" dirty="0" smtClean="0">
                <a:solidFill>
                  <a:schemeClr val="tx2"/>
                </a:solidFill>
              </a:rPr>
              <a:t>de conservation et de valorisation de des ressources </a:t>
            </a:r>
            <a:r>
              <a:rPr lang="fr-FR" sz="4000" b="1" dirty="0" err="1" smtClean="0">
                <a:solidFill>
                  <a:schemeClr val="tx2"/>
                </a:solidFill>
              </a:rPr>
              <a:t>phytogénétiques</a:t>
            </a:r>
            <a:endParaRPr lang="fr-FR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15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578916" y="1009422"/>
            <a:ext cx="7842884" cy="2487930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sz="2500" b="1" spc="-10" dirty="0">
                <a:solidFill>
                  <a:srgbClr val="3333FF"/>
                </a:solidFill>
                <a:latin typeface="Calibri"/>
                <a:cs typeface="Calibri"/>
              </a:rPr>
              <a:t>3-1-</a:t>
            </a:r>
            <a:r>
              <a:rPr sz="2500" b="1" spc="-2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500" b="1" spc="-15" dirty="0">
                <a:solidFill>
                  <a:srgbClr val="3333FF"/>
                </a:solidFill>
                <a:latin typeface="Calibri"/>
                <a:cs typeface="Calibri"/>
              </a:rPr>
              <a:t>Ressources</a:t>
            </a:r>
            <a:r>
              <a:rPr sz="2500" b="1" spc="3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500" b="1" spc="-10" dirty="0">
                <a:solidFill>
                  <a:srgbClr val="3333FF"/>
                </a:solidFill>
                <a:latin typeface="Calibri"/>
                <a:cs typeface="Calibri"/>
              </a:rPr>
              <a:t>alimentaires</a:t>
            </a:r>
            <a:endParaRPr sz="2500">
              <a:latin typeface="Calibri"/>
              <a:cs typeface="Calibri"/>
            </a:endParaRPr>
          </a:p>
          <a:p>
            <a:pPr marL="245745" indent="-162560">
              <a:lnSpc>
                <a:spcPct val="100000"/>
              </a:lnSpc>
              <a:spcBef>
                <a:spcPts val="969"/>
              </a:spcBef>
              <a:buChar char="-"/>
              <a:tabLst>
                <a:tab pos="246379" algn="l"/>
              </a:tabLst>
            </a:pPr>
            <a:r>
              <a:rPr sz="2400" b="1" dirty="0">
                <a:latin typeface="Calibri"/>
                <a:cs typeface="Calibri"/>
              </a:rPr>
              <a:t>La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diversité </a:t>
            </a:r>
            <a:r>
              <a:rPr sz="2400" b="1" spc="-5" dirty="0">
                <a:latin typeface="Calibri"/>
                <a:cs typeface="Calibri"/>
              </a:rPr>
              <a:t>biologique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est</a:t>
            </a:r>
            <a:r>
              <a:rPr sz="2400" b="1" spc="-5" dirty="0">
                <a:latin typeface="Calibri"/>
                <a:cs typeface="Calibri"/>
              </a:rPr>
              <a:t> essentielle</a:t>
            </a:r>
            <a:r>
              <a:rPr sz="2400" b="1" dirty="0">
                <a:latin typeface="Calibri"/>
                <a:cs typeface="Calibri"/>
              </a:rPr>
              <a:t> pour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l’homme.</a:t>
            </a:r>
            <a:endParaRPr sz="2400">
              <a:latin typeface="Calibri"/>
              <a:cs typeface="Calibri"/>
            </a:endParaRPr>
          </a:p>
          <a:p>
            <a:pPr marL="355600" indent="-271780">
              <a:lnSpc>
                <a:spcPct val="100000"/>
              </a:lnSpc>
              <a:buChar char="-"/>
              <a:tabLst>
                <a:tab pos="354965" algn="l"/>
                <a:tab pos="355600" algn="l"/>
                <a:tab pos="939165" algn="l"/>
                <a:tab pos="2623185" algn="l"/>
                <a:tab pos="4042410" algn="l"/>
                <a:tab pos="5255260" algn="l"/>
                <a:tab pos="6400165" algn="l"/>
                <a:tab pos="7108825" algn="l"/>
                <a:tab pos="7604125" algn="l"/>
              </a:tabLst>
            </a:pPr>
            <a:r>
              <a:rPr sz="2400" b="1" dirty="0">
                <a:latin typeface="Calibri"/>
                <a:cs typeface="Calibri"/>
              </a:rPr>
              <a:t>Les	po</a:t>
            </a:r>
            <a:r>
              <a:rPr sz="2400" b="1" spc="-10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u</a:t>
            </a:r>
            <a:r>
              <a:rPr sz="2400" b="1" spc="-10" dirty="0">
                <a:latin typeface="Calibri"/>
                <a:cs typeface="Calibri"/>
              </a:rPr>
              <a:t>l</a:t>
            </a:r>
            <a:r>
              <a:rPr sz="2400" b="1" spc="-25" dirty="0">
                <a:latin typeface="Calibri"/>
                <a:cs typeface="Calibri"/>
              </a:rPr>
              <a:t>a</a:t>
            </a:r>
            <a:r>
              <a:rPr sz="2400" b="1" dirty="0">
                <a:latin typeface="Calibri"/>
                <a:cs typeface="Calibri"/>
              </a:rPr>
              <a:t>t</a:t>
            </a:r>
            <a:r>
              <a:rPr sz="2400" b="1" spc="-10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ons	humaines	u</a:t>
            </a:r>
            <a:r>
              <a:rPr sz="2400" b="1" spc="-15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ilis</a:t>
            </a:r>
            <a:r>
              <a:rPr sz="2400" b="1" spc="5" dirty="0">
                <a:latin typeface="Calibri"/>
                <a:cs typeface="Calibri"/>
              </a:rPr>
              <a:t>e</a:t>
            </a:r>
            <a:r>
              <a:rPr sz="2400" b="1" spc="-3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t	</a:t>
            </a:r>
            <a:r>
              <a:rPr sz="2400" b="1" spc="10" dirty="0">
                <a:latin typeface="Calibri"/>
                <a:cs typeface="Calibri"/>
              </a:rPr>
              <a:t>e</a:t>
            </a:r>
            <a:r>
              <a:rPr sz="2400" b="1" spc="-45" dirty="0">
                <a:latin typeface="Calibri"/>
                <a:cs typeface="Calibri"/>
              </a:rPr>
              <a:t>n</a:t>
            </a:r>
            <a:r>
              <a:rPr sz="2400" b="1" spc="-5" dirty="0">
                <a:latin typeface="Calibri"/>
                <a:cs typeface="Calibri"/>
              </a:rPr>
              <a:t>vi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on	</a:t>
            </a:r>
            <a:r>
              <a:rPr sz="2400" b="1" spc="-10" dirty="0">
                <a:solidFill>
                  <a:srgbClr val="3333FF"/>
                </a:solidFill>
                <a:latin typeface="Calibri"/>
                <a:cs typeface="Calibri"/>
              </a:rPr>
              <a:t>40</a:t>
            </a:r>
            <a:r>
              <a:rPr sz="2400" b="1" dirty="0">
                <a:solidFill>
                  <a:srgbClr val="3333FF"/>
                </a:solidFill>
                <a:latin typeface="Calibri"/>
                <a:cs typeface="Calibri"/>
              </a:rPr>
              <a:t>%	</a:t>
            </a:r>
            <a:r>
              <a:rPr sz="2400" b="1" spc="-10" dirty="0">
                <a:latin typeface="Calibri"/>
                <a:cs typeface="Calibri"/>
              </a:rPr>
              <a:t>d</a:t>
            </a:r>
            <a:r>
              <a:rPr sz="2400" b="1" dirty="0">
                <a:latin typeface="Calibri"/>
                <a:cs typeface="Calibri"/>
              </a:rPr>
              <a:t>e	</a:t>
            </a:r>
            <a:r>
              <a:rPr sz="2400" b="1" spc="-5" dirty="0">
                <a:latin typeface="Calibri"/>
                <a:cs typeface="Calibri"/>
              </a:rPr>
              <a:t>la</a:t>
            </a:r>
            <a:endParaRPr sz="2400">
              <a:latin typeface="Calibri"/>
              <a:cs typeface="Calibri"/>
            </a:endParaRPr>
          </a:p>
          <a:p>
            <a:pPr marL="83820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latin typeface="Calibri"/>
                <a:cs typeface="Calibri"/>
              </a:rPr>
              <a:t>Production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Primaire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Végétale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Nette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(PPVN),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soit</a:t>
            </a:r>
            <a:endParaRPr sz="2400">
              <a:latin typeface="Calibri"/>
              <a:cs typeface="Calibri"/>
            </a:endParaRPr>
          </a:p>
          <a:p>
            <a:pPr marL="1160145" lvl="1" indent="-162560">
              <a:lnSpc>
                <a:spcPct val="100000"/>
              </a:lnSpc>
              <a:buChar char="-"/>
              <a:tabLst>
                <a:tab pos="1160780" algn="l"/>
              </a:tabLst>
            </a:pPr>
            <a:r>
              <a:rPr sz="2400" b="1" spc="-10" dirty="0">
                <a:latin typeface="Calibri"/>
                <a:cs typeface="Calibri"/>
              </a:rPr>
              <a:t>directement: </a:t>
            </a:r>
            <a:r>
              <a:rPr sz="2400" b="1" dirty="0">
                <a:latin typeface="Calibri"/>
                <a:cs typeface="Calibri"/>
              </a:rPr>
              <a:t>légumes,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fruits,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graines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…</a:t>
            </a:r>
            <a:endParaRPr sz="2400">
              <a:latin typeface="Calibri"/>
              <a:cs typeface="Calibri"/>
            </a:endParaRPr>
          </a:p>
          <a:p>
            <a:pPr marL="1160145" lvl="1" indent="-162560">
              <a:lnSpc>
                <a:spcPct val="100000"/>
              </a:lnSpc>
              <a:buChar char="-"/>
              <a:tabLst>
                <a:tab pos="1160780" algn="l"/>
              </a:tabLst>
            </a:pPr>
            <a:r>
              <a:rPr sz="2400" b="1" spc="-10" dirty="0">
                <a:latin typeface="Calibri"/>
                <a:cs typeface="Calibri"/>
              </a:rPr>
              <a:t>indirectement: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produits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animaux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…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240" y="3471417"/>
            <a:ext cx="7772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4325" algn="l"/>
                <a:tab pos="803275" algn="l"/>
                <a:tab pos="2506345" algn="l"/>
                <a:tab pos="3585210" algn="l"/>
                <a:tab pos="4758690" algn="l"/>
                <a:tab pos="5497830" algn="l"/>
                <a:tab pos="6147435" algn="l"/>
                <a:tab pos="7319645" algn="l"/>
              </a:tabLst>
            </a:pPr>
            <a:r>
              <a:rPr sz="2400" b="1" dirty="0">
                <a:latin typeface="Calibri"/>
                <a:cs typeface="Calibri"/>
              </a:rPr>
              <a:t>-	</a:t>
            </a:r>
            <a:r>
              <a:rPr sz="2400" b="1" spc="5" dirty="0">
                <a:latin typeface="Calibri"/>
                <a:cs typeface="Calibri"/>
              </a:rPr>
              <a:t>L</a:t>
            </a:r>
            <a:r>
              <a:rPr sz="2400" b="1" dirty="0">
                <a:latin typeface="Calibri"/>
                <a:cs typeface="Calibri"/>
              </a:rPr>
              <a:t>a	b</a:t>
            </a:r>
            <a:r>
              <a:rPr sz="2400" b="1" spc="-10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odi</a:t>
            </a:r>
            <a:r>
              <a:rPr sz="2400" b="1" spc="-25" dirty="0">
                <a:latin typeface="Calibri"/>
                <a:cs typeface="Calibri"/>
              </a:rPr>
              <a:t>v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si</a:t>
            </a:r>
            <a:r>
              <a:rPr sz="2400" b="1" spc="-3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é	</a:t>
            </a:r>
            <a:r>
              <a:rPr sz="2400" b="1" spc="-40" dirty="0">
                <a:latin typeface="Calibri"/>
                <a:cs typeface="Calibri"/>
              </a:rPr>
              <a:t>f</a:t>
            </a:r>
            <a:r>
              <a:rPr sz="2400" b="1" dirty="0">
                <a:latin typeface="Calibri"/>
                <a:cs typeface="Calibri"/>
              </a:rPr>
              <a:t>ourn</a:t>
            </a:r>
            <a:r>
              <a:rPr sz="2400" b="1" spc="-10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t	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spc="-40" dirty="0">
                <a:latin typeface="Calibri"/>
                <a:cs typeface="Calibri"/>
              </a:rPr>
              <a:t>n</a:t>
            </a:r>
            <a:r>
              <a:rPr sz="2400" b="1" spc="-5" dirty="0">
                <a:latin typeface="Calibri"/>
                <a:cs typeface="Calibri"/>
              </a:rPr>
              <a:t>vi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on	</a:t>
            </a:r>
            <a:r>
              <a:rPr sz="2400" b="1" spc="-5" dirty="0">
                <a:solidFill>
                  <a:srgbClr val="008000"/>
                </a:solidFill>
                <a:latin typeface="Calibri"/>
                <a:cs typeface="Calibri"/>
              </a:rPr>
              <a:t>90</a:t>
            </a:r>
            <a:r>
              <a:rPr sz="2400" b="1" dirty="0">
                <a:solidFill>
                  <a:srgbClr val="008000"/>
                </a:solidFill>
                <a:latin typeface="Calibri"/>
                <a:cs typeface="Calibri"/>
              </a:rPr>
              <a:t>%	des	bes</a:t>
            </a:r>
            <a:r>
              <a:rPr sz="2400" b="1" spc="5" dirty="0">
                <a:solidFill>
                  <a:srgbClr val="008000"/>
                </a:solidFill>
                <a:latin typeface="Calibri"/>
                <a:cs typeface="Calibri"/>
              </a:rPr>
              <a:t>o</a:t>
            </a:r>
            <a:r>
              <a:rPr sz="2400" b="1" dirty="0">
                <a:solidFill>
                  <a:srgbClr val="008000"/>
                </a:solidFill>
                <a:latin typeface="Calibri"/>
                <a:cs typeface="Calibri"/>
              </a:rPr>
              <a:t>i</a:t>
            </a:r>
            <a:r>
              <a:rPr sz="2400" b="1" spc="-10" dirty="0">
                <a:solidFill>
                  <a:srgbClr val="008000"/>
                </a:solidFill>
                <a:latin typeface="Calibri"/>
                <a:cs typeface="Calibri"/>
              </a:rPr>
              <a:t>n</a:t>
            </a:r>
            <a:r>
              <a:rPr sz="2400" b="1" dirty="0">
                <a:solidFill>
                  <a:srgbClr val="008000"/>
                </a:solidFill>
                <a:latin typeface="Calibri"/>
                <a:cs typeface="Calibri"/>
              </a:rPr>
              <a:t>s	</a:t>
            </a:r>
            <a:r>
              <a:rPr sz="2400" b="1" spc="5" dirty="0">
                <a:latin typeface="Calibri"/>
                <a:cs typeface="Calibri"/>
              </a:rPr>
              <a:t>d</a:t>
            </a:r>
            <a:r>
              <a:rPr sz="2400" b="1" spc="-5" dirty="0">
                <a:latin typeface="Calibri"/>
                <a:cs typeface="Calibri"/>
              </a:rPr>
              <a:t>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0240" y="3657446"/>
            <a:ext cx="7774305" cy="2500630"/>
          </a:xfrm>
          <a:prstGeom prst="rect">
            <a:avLst/>
          </a:prstGeom>
        </p:spPr>
        <p:txBody>
          <a:bodyPr vert="horz" wrap="square" lIns="0" tIns="194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30"/>
              </a:spcBef>
            </a:pPr>
            <a:r>
              <a:rPr sz="2400" b="1" spc="-5" dirty="0">
                <a:latin typeface="Calibri"/>
                <a:cs typeface="Calibri"/>
              </a:rPr>
              <a:t>populations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rurales.</a:t>
            </a:r>
            <a:endParaRPr sz="2400">
              <a:latin typeface="Calibri"/>
              <a:cs typeface="Calibri"/>
            </a:endParaRPr>
          </a:p>
          <a:p>
            <a:pPr marL="254635" indent="-242570">
              <a:lnSpc>
                <a:spcPct val="100000"/>
              </a:lnSpc>
              <a:spcBef>
                <a:spcPts val="1375"/>
              </a:spcBef>
              <a:buChar char="-"/>
              <a:tabLst>
                <a:tab pos="254635" algn="l"/>
                <a:tab pos="255270" algn="l"/>
                <a:tab pos="1925320" algn="l"/>
                <a:tab pos="3162935" algn="l"/>
                <a:tab pos="4707255" algn="l"/>
                <a:tab pos="5314950" algn="l"/>
                <a:tab pos="6450330" algn="l"/>
              </a:tabLst>
            </a:pPr>
            <a:r>
              <a:rPr sz="2300" b="1" spc="-10" dirty="0">
                <a:latin typeface="Calibri"/>
                <a:cs typeface="Calibri"/>
              </a:rPr>
              <a:t>Biodiversité:	</a:t>
            </a:r>
            <a:r>
              <a:rPr sz="2300" b="1" spc="-5" dirty="0">
                <a:solidFill>
                  <a:srgbClr val="0000FF"/>
                </a:solidFill>
                <a:latin typeface="Calibri"/>
                <a:cs typeface="Calibri"/>
              </a:rPr>
              <a:t>réservoir	</a:t>
            </a:r>
            <a:r>
              <a:rPr sz="2300" b="1" spc="-10" dirty="0">
                <a:solidFill>
                  <a:srgbClr val="0000FF"/>
                </a:solidFill>
                <a:latin typeface="Calibri"/>
                <a:cs typeface="Calibri"/>
              </a:rPr>
              <a:t>alimentaire	</a:t>
            </a:r>
            <a:r>
              <a:rPr sz="2300" b="1" spc="-5" dirty="0">
                <a:latin typeface="Calibri"/>
                <a:cs typeface="Calibri"/>
              </a:rPr>
              <a:t>mal	</a:t>
            </a:r>
            <a:r>
              <a:rPr sz="2300" b="1" spc="-10" dirty="0">
                <a:latin typeface="Calibri"/>
                <a:cs typeface="Calibri"/>
              </a:rPr>
              <a:t>exploité	</a:t>
            </a:r>
            <a:r>
              <a:rPr sz="2300" b="1" spc="-5" dirty="0">
                <a:latin typeface="Calibri"/>
                <a:cs typeface="Calibri"/>
              </a:rPr>
              <a:t>(utilisation</a:t>
            </a:r>
            <a:endParaRPr sz="2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300" b="1" dirty="0">
                <a:latin typeface="Calibri"/>
                <a:cs typeface="Calibri"/>
              </a:rPr>
              <a:t>non</a:t>
            </a:r>
            <a:r>
              <a:rPr sz="2300" b="1" spc="-1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équitable</a:t>
            </a:r>
            <a:r>
              <a:rPr sz="2300" b="1" spc="-1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et</a:t>
            </a:r>
            <a:r>
              <a:rPr sz="2300" b="1" spc="-1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non</a:t>
            </a:r>
            <a:r>
              <a:rPr sz="2300" b="1" spc="-1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rationnelle):</a:t>
            </a:r>
            <a:endParaRPr sz="2300">
              <a:latin typeface="Calibri"/>
              <a:cs typeface="Calibri"/>
            </a:endParaRPr>
          </a:p>
          <a:p>
            <a:pPr marL="1997075" lvl="1" indent="-15621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Char char="-"/>
              <a:tabLst>
                <a:tab pos="1997710" algn="l"/>
              </a:tabLst>
            </a:pP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sous</a:t>
            </a:r>
            <a:r>
              <a:rPr sz="2300" b="1" spc="-5" dirty="0">
                <a:latin typeface="Calibri"/>
                <a:cs typeface="Calibri"/>
              </a:rPr>
              <a:t>-alimentation</a:t>
            </a:r>
            <a:endParaRPr sz="2300">
              <a:latin typeface="Calibri"/>
              <a:cs typeface="Calibri"/>
            </a:endParaRPr>
          </a:p>
          <a:p>
            <a:pPr marL="1997075" lvl="1" indent="-156210">
              <a:lnSpc>
                <a:spcPct val="100000"/>
              </a:lnSpc>
              <a:buClr>
                <a:srgbClr val="000000"/>
              </a:buClr>
              <a:buChar char="-"/>
              <a:tabLst>
                <a:tab pos="1997710" algn="l"/>
              </a:tabLst>
            </a:pP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sur</a:t>
            </a:r>
            <a:r>
              <a:rPr sz="2300" b="1" spc="-5" dirty="0">
                <a:latin typeface="Calibri"/>
                <a:cs typeface="Calibri"/>
              </a:rPr>
              <a:t>-alimentation</a:t>
            </a:r>
            <a:endParaRPr sz="2300">
              <a:latin typeface="Calibri"/>
              <a:cs typeface="Calibri"/>
            </a:endParaRPr>
          </a:p>
          <a:p>
            <a:pPr marL="1997075" lvl="1" indent="-156210">
              <a:lnSpc>
                <a:spcPct val="100000"/>
              </a:lnSpc>
              <a:buClr>
                <a:srgbClr val="000000"/>
              </a:buClr>
              <a:buChar char="-"/>
              <a:tabLst>
                <a:tab pos="1997710" algn="l"/>
              </a:tabLst>
            </a:pP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mauvaise</a:t>
            </a:r>
            <a:r>
              <a:rPr sz="23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alimentation</a:t>
            </a:r>
            <a:r>
              <a:rPr sz="2300" b="1" spc="-1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(non</a:t>
            </a:r>
            <a:r>
              <a:rPr sz="2300" b="1" spc="-1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équilibrée)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6900" y="339978"/>
            <a:ext cx="784849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3200" spc="-5" dirty="0" smtClean="0"/>
              <a:t>III</a:t>
            </a:r>
            <a:r>
              <a:rPr sz="3200" spc="-5" dirty="0" smtClean="0"/>
              <a:t>-</a:t>
            </a:r>
            <a:r>
              <a:rPr sz="3200" spc="-15" dirty="0" smtClean="0"/>
              <a:t> </a:t>
            </a:r>
            <a:r>
              <a:rPr sz="3200" spc="-5" dirty="0"/>
              <a:t>Usages</a:t>
            </a:r>
            <a:r>
              <a:rPr sz="3200" spc="-35" dirty="0"/>
              <a:t> </a:t>
            </a:r>
            <a:r>
              <a:rPr sz="3200" dirty="0"/>
              <a:t>des</a:t>
            </a:r>
            <a:r>
              <a:rPr sz="3200" spc="-5" dirty="0"/>
              <a:t> </a:t>
            </a:r>
            <a:r>
              <a:rPr sz="3200" spc="-15" dirty="0"/>
              <a:t>ressources</a:t>
            </a:r>
            <a:r>
              <a:rPr sz="3200" spc="-40" dirty="0"/>
              <a:t> </a:t>
            </a:r>
            <a:r>
              <a:rPr sz="3200" spc="-15" dirty="0"/>
              <a:t>végétales</a:t>
            </a:r>
            <a:endParaRPr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2824" y="139395"/>
            <a:ext cx="57607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00000"/>
                </a:solidFill>
              </a:rPr>
              <a:t>Estimations</a:t>
            </a:r>
            <a:r>
              <a:rPr sz="2400" spc="1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des</a:t>
            </a:r>
            <a:r>
              <a:rPr sz="2400" spc="10" dirty="0">
                <a:solidFill>
                  <a:srgbClr val="000000"/>
                </a:solidFill>
              </a:rPr>
              <a:t> </a:t>
            </a:r>
            <a:r>
              <a:rPr sz="2400" spc="-10" dirty="0">
                <a:solidFill>
                  <a:srgbClr val="000000"/>
                </a:solidFill>
              </a:rPr>
              <a:t>organisations</a:t>
            </a:r>
            <a:r>
              <a:rPr sz="2400" spc="-5" dirty="0">
                <a:solidFill>
                  <a:srgbClr val="000000"/>
                </a:solidFill>
              </a:rPr>
              <a:t> </a:t>
            </a:r>
            <a:r>
              <a:rPr sz="2400" spc="-10" dirty="0">
                <a:solidFill>
                  <a:srgbClr val="000000"/>
                </a:solidFill>
              </a:rPr>
              <a:t>internationales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201927" y="846836"/>
            <a:ext cx="6811645" cy="48679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17475" algn="ctr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latin typeface="Calibri"/>
                <a:cs typeface="Calibri"/>
              </a:rPr>
              <a:t>Espèces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vivantes: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plusieurs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Millions…</a:t>
            </a:r>
            <a:endParaRPr sz="2200">
              <a:latin typeface="Calibri"/>
              <a:cs typeface="Calibri"/>
            </a:endParaRPr>
          </a:p>
          <a:p>
            <a:pPr marR="133985" algn="ctr">
              <a:lnSpc>
                <a:spcPct val="100000"/>
              </a:lnSpc>
              <a:spcBef>
                <a:spcPts val="1725"/>
              </a:spcBef>
            </a:pPr>
            <a:r>
              <a:rPr sz="2200" b="1" spc="-15" dirty="0">
                <a:latin typeface="Calibri"/>
                <a:cs typeface="Calibri"/>
              </a:rPr>
              <a:t>Environ</a:t>
            </a:r>
            <a:r>
              <a:rPr sz="2200" b="1" spc="-5" dirty="0">
                <a:latin typeface="Calibri"/>
                <a:cs typeface="Calibri"/>
              </a:rPr>
              <a:t> 1 750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000</a:t>
            </a:r>
            <a:r>
              <a:rPr sz="2200" b="1" spc="-10" dirty="0">
                <a:latin typeface="Calibri"/>
                <a:cs typeface="Calibri"/>
              </a:rPr>
              <a:t> espèces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identifiées</a:t>
            </a:r>
            <a:endParaRPr sz="2200">
              <a:latin typeface="Calibri"/>
              <a:cs typeface="Calibri"/>
            </a:endParaRPr>
          </a:p>
          <a:p>
            <a:pPr marR="135255" algn="ctr">
              <a:lnSpc>
                <a:spcPct val="100000"/>
              </a:lnSpc>
              <a:spcBef>
                <a:spcPts val="1330"/>
              </a:spcBef>
            </a:pPr>
            <a:r>
              <a:rPr sz="2200" b="1" spc="-5" dirty="0">
                <a:latin typeface="Calibri"/>
                <a:cs typeface="Calibri"/>
              </a:rPr>
              <a:t>250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000 à 300</a:t>
            </a:r>
            <a:r>
              <a:rPr sz="2200" b="1" spc="-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000</a:t>
            </a:r>
            <a:r>
              <a:rPr sz="2200" b="1" spc="-1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espèces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végétales</a:t>
            </a:r>
            <a:endParaRPr sz="2200">
              <a:latin typeface="Calibri"/>
              <a:cs typeface="Calibri"/>
            </a:endParaRPr>
          </a:p>
          <a:p>
            <a:pPr marR="135255" algn="ctr">
              <a:lnSpc>
                <a:spcPct val="100000"/>
              </a:lnSpc>
              <a:spcBef>
                <a:spcPts val="1895"/>
              </a:spcBef>
            </a:pP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10</a:t>
            </a:r>
            <a:r>
              <a:rPr sz="2200" b="1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000</a:t>
            </a:r>
            <a:r>
              <a:rPr sz="2200" b="1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à</a:t>
            </a:r>
            <a:r>
              <a:rPr sz="2200" b="1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50 000</a:t>
            </a:r>
            <a:r>
              <a:rPr sz="2200" b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espèces</a:t>
            </a:r>
            <a:r>
              <a:rPr sz="2200" b="1" spc="30" dirty="0"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00FF"/>
                </a:solidFill>
                <a:latin typeface="Calibri"/>
                <a:cs typeface="Calibri"/>
              </a:rPr>
              <a:t>comestibles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95"/>
              </a:spcBef>
            </a:pP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150 à</a:t>
            </a:r>
            <a:r>
              <a:rPr sz="2200" b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200 </a:t>
            </a:r>
            <a:r>
              <a:rPr sz="2200" b="1" spc="-10" dirty="0">
                <a:latin typeface="Calibri"/>
                <a:cs typeface="Calibri"/>
              </a:rPr>
              <a:t>espèces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utilisées</a:t>
            </a:r>
            <a:r>
              <a:rPr sz="2200" b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pour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l’alimentation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humaine</a:t>
            </a:r>
            <a:endParaRPr sz="2200">
              <a:latin typeface="Calibri"/>
              <a:cs typeface="Calibri"/>
            </a:endParaRPr>
          </a:p>
          <a:p>
            <a:pPr marL="299720" marR="5080" algn="ctr">
              <a:lnSpc>
                <a:spcPct val="100000"/>
              </a:lnSpc>
              <a:spcBef>
                <a:spcPts val="1555"/>
              </a:spcBef>
            </a:pPr>
            <a:r>
              <a:rPr sz="2200" b="1" spc="-5" dirty="0">
                <a:solidFill>
                  <a:srgbClr val="008000"/>
                </a:solidFill>
                <a:latin typeface="Calibri"/>
                <a:cs typeface="Calibri"/>
              </a:rPr>
              <a:t>6 </a:t>
            </a:r>
            <a:r>
              <a:rPr sz="2200" b="1" spc="-10" dirty="0">
                <a:solidFill>
                  <a:srgbClr val="008000"/>
                </a:solidFill>
                <a:latin typeface="Calibri"/>
                <a:cs typeface="Calibri"/>
              </a:rPr>
              <a:t>espèces</a:t>
            </a:r>
            <a:r>
              <a:rPr sz="2200" b="1" spc="3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donnent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8000"/>
                </a:solidFill>
                <a:latin typeface="Calibri"/>
                <a:cs typeface="Calibri"/>
              </a:rPr>
              <a:t>75%</a:t>
            </a:r>
            <a:r>
              <a:rPr sz="2200" b="1" spc="-1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du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volume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total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8000"/>
                </a:solidFill>
                <a:latin typeface="Calibri"/>
                <a:cs typeface="Calibri"/>
              </a:rPr>
              <a:t>de</a:t>
            </a:r>
            <a:r>
              <a:rPr sz="2200" b="1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8000"/>
                </a:solidFill>
                <a:latin typeface="Calibri"/>
                <a:cs typeface="Calibri"/>
              </a:rPr>
              <a:t>la</a:t>
            </a:r>
            <a:r>
              <a:rPr sz="2200" b="1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8000"/>
                </a:solidFill>
                <a:latin typeface="Calibri"/>
                <a:cs typeface="Calibri"/>
              </a:rPr>
              <a:t>nourriture </a:t>
            </a:r>
            <a:r>
              <a:rPr sz="2200" b="1" spc="-48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humaine :</a:t>
            </a:r>
            <a:endParaRPr sz="2200">
              <a:latin typeface="Calibri"/>
              <a:cs typeface="Calibri"/>
            </a:endParaRPr>
          </a:p>
          <a:p>
            <a:pPr marL="284480" algn="ctr">
              <a:lnSpc>
                <a:spcPct val="100000"/>
              </a:lnSpc>
              <a:spcBef>
                <a:spcPts val="10"/>
              </a:spcBef>
            </a:pPr>
            <a:r>
              <a:rPr sz="2200" b="1" spc="-5" dirty="0">
                <a:solidFill>
                  <a:srgbClr val="008000"/>
                </a:solidFill>
                <a:latin typeface="Calibri"/>
                <a:cs typeface="Calibri"/>
              </a:rPr>
              <a:t>Riz,</a:t>
            </a:r>
            <a:r>
              <a:rPr sz="2200" b="1" spc="-1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8000"/>
                </a:solidFill>
                <a:latin typeface="Calibri"/>
                <a:cs typeface="Calibri"/>
              </a:rPr>
              <a:t>Blé,</a:t>
            </a:r>
            <a:r>
              <a:rPr sz="2200" b="1" spc="1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8000"/>
                </a:solidFill>
                <a:latin typeface="Calibri"/>
                <a:cs typeface="Calibri"/>
              </a:rPr>
              <a:t>Ma</a:t>
            </a:r>
            <a:r>
              <a:rPr sz="2200" b="1" spc="-5" dirty="0">
                <a:solidFill>
                  <a:srgbClr val="008000"/>
                </a:solidFill>
                <a:latin typeface="Times New Roman"/>
                <a:cs typeface="Times New Roman"/>
              </a:rPr>
              <a:t>ï</a:t>
            </a:r>
            <a:r>
              <a:rPr sz="2200" b="1" spc="-5" dirty="0">
                <a:solidFill>
                  <a:srgbClr val="008000"/>
                </a:solidFill>
                <a:latin typeface="Calibri"/>
                <a:cs typeface="Calibri"/>
              </a:rPr>
              <a:t>s,</a:t>
            </a:r>
            <a:r>
              <a:rPr sz="2200" b="1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08000"/>
                </a:solidFill>
                <a:latin typeface="Calibri"/>
                <a:cs typeface="Calibri"/>
              </a:rPr>
              <a:t>Pomme</a:t>
            </a:r>
            <a:r>
              <a:rPr sz="2200" b="1" spc="2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8000"/>
                </a:solidFill>
                <a:latin typeface="Calibri"/>
                <a:cs typeface="Calibri"/>
              </a:rPr>
              <a:t>de</a:t>
            </a:r>
            <a:r>
              <a:rPr sz="2200" b="1" spc="1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08000"/>
                </a:solidFill>
                <a:latin typeface="Calibri"/>
                <a:cs typeface="Calibri"/>
              </a:rPr>
              <a:t>terre,</a:t>
            </a:r>
            <a:r>
              <a:rPr sz="2200" b="1" spc="2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08000"/>
                </a:solidFill>
                <a:latin typeface="Calibri"/>
                <a:cs typeface="Calibri"/>
              </a:rPr>
              <a:t>Orge,</a:t>
            </a:r>
            <a:r>
              <a:rPr sz="2200" b="1" spc="-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8000"/>
                </a:solidFill>
                <a:latin typeface="Calibri"/>
                <a:cs typeface="Calibri"/>
              </a:rPr>
              <a:t>Manioc</a:t>
            </a:r>
            <a:endParaRPr sz="2200">
              <a:latin typeface="Calibri"/>
              <a:cs typeface="Calibri"/>
            </a:endParaRPr>
          </a:p>
          <a:p>
            <a:pPr marL="144780" algn="ctr">
              <a:lnSpc>
                <a:spcPct val="100000"/>
              </a:lnSpc>
              <a:spcBef>
                <a:spcPts val="680"/>
              </a:spcBef>
            </a:pP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3 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espèces</a:t>
            </a:r>
            <a:r>
              <a:rPr sz="2200" b="1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fournissent</a:t>
            </a:r>
            <a:r>
              <a:rPr sz="2200" b="1" spc="45" dirty="0"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60%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des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protéines</a:t>
            </a:r>
            <a:r>
              <a:rPr sz="2200" b="1" spc="30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d’origine</a:t>
            </a:r>
            <a:endParaRPr sz="2200">
              <a:latin typeface="Calibri"/>
              <a:cs typeface="Calibri"/>
            </a:endParaRPr>
          </a:p>
          <a:p>
            <a:pPr marL="141605" algn="ctr">
              <a:lnSpc>
                <a:spcPct val="100000"/>
              </a:lnSpc>
            </a:pPr>
            <a:r>
              <a:rPr sz="2200" b="1" spc="-20" dirty="0">
                <a:latin typeface="Calibri"/>
                <a:cs typeface="Calibri"/>
              </a:rPr>
              <a:t>végétale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pour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les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populations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humaines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:</a:t>
            </a:r>
            <a:endParaRPr sz="2200">
              <a:latin typeface="Calibri"/>
              <a:cs typeface="Calibri"/>
            </a:endParaRPr>
          </a:p>
          <a:p>
            <a:pPr marL="142240" algn="ctr">
              <a:lnSpc>
                <a:spcPct val="100000"/>
              </a:lnSpc>
              <a:spcBef>
                <a:spcPts val="5"/>
              </a:spcBef>
            </a:pP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Riz,</a:t>
            </a:r>
            <a:r>
              <a:rPr sz="22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Blé, 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Maïs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130805" y="1202689"/>
            <a:ext cx="168910" cy="447675"/>
            <a:chOff x="2130805" y="1202689"/>
            <a:chExt cx="168910" cy="4476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43505" y="1215389"/>
              <a:ext cx="143256" cy="42227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143505" y="1215389"/>
              <a:ext cx="143510" cy="422275"/>
            </a:xfrm>
            <a:custGeom>
              <a:avLst/>
              <a:gdLst/>
              <a:ahLst/>
              <a:cxnLst/>
              <a:rect l="l" t="t" r="r" b="b"/>
              <a:pathLst>
                <a:path w="143510" h="422275">
                  <a:moveTo>
                    <a:pt x="0" y="187325"/>
                  </a:moveTo>
                  <a:lnTo>
                    <a:pt x="5102" y="236896"/>
                  </a:lnTo>
                  <a:lnTo>
                    <a:pt x="19604" y="281841"/>
                  </a:lnTo>
                  <a:lnTo>
                    <a:pt x="42300" y="320123"/>
                  </a:lnTo>
                  <a:lnTo>
                    <a:pt x="71981" y="349706"/>
                  </a:lnTo>
                  <a:lnTo>
                    <a:pt x="107442" y="368554"/>
                  </a:lnTo>
                  <a:lnTo>
                    <a:pt x="107442" y="350647"/>
                  </a:lnTo>
                  <a:lnTo>
                    <a:pt x="143256" y="392430"/>
                  </a:lnTo>
                  <a:lnTo>
                    <a:pt x="107442" y="422275"/>
                  </a:lnTo>
                  <a:lnTo>
                    <a:pt x="107442" y="404368"/>
                  </a:lnTo>
                  <a:lnTo>
                    <a:pt x="71981" y="385520"/>
                  </a:lnTo>
                  <a:lnTo>
                    <a:pt x="42300" y="355937"/>
                  </a:lnTo>
                  <a:lnTo>
                    <a:pt x="19604" y="317655"/>
                  </a:lnTo>
                  <a:lnTo>
                    <a:pt x="5102" y="272710"/>
                  </a:lnTo>
                  <a:lnTo>
                    <a:pt x="0" y="223138"/>
                  </a:lnTo>
                  <a:lnTo>
                    <a:pt x="0" y="187325"/>
                  </a:lnTo>
                  <a:lnTo>
                    <a:pt x="5117" y="137509"/>
                  </a:lnTo>
                  <a:lnTo>
                    <a:pt x="19557" y="92757"/>
                  </a:lnTo>
                  <a:lnTo>
                    <a:pt x="41957" y="54848"/>
                  </a:lnTo>
                  <a:lnTo>
                    <a:pt x="70950" y="25564"/>
                  </a:lnTo>
                  <a:lnTo>
                    <a:pt x="105171" y="6688"/>
                  </a:lnTo>
                  <a:lnTo>
                    <a:pt x="143256" y="0"/>
                  </a:lnTo>
                  <a:lnTo>
                    <a:pt x="143256" y="35813"/>
                  </a:lnTo>
                  <a:lnTo>
                    <a:pt x="100771" y="44204"/>
                  </a:lnTo>
                  <a:lnTo>
                    <a:pt x="63225" y="67761"/>
                  </a:lnTo>
                  <a:lnTo>
                    <a:pt x="32659" y="104064"/>
                  </a:lnTo>
                  <a:lnTo>
                    <a:pt x="11115" y="150695"/>
                  </a:lnTo>
                  <a:lnTo>
                    <a:pt x="635" y="205232"/>
                  </a:lnTo>
                </a:path>
              </a:pathLst>
            </a:custGeom>
            <a:ln w="25400">
              <a:solidFill>
                <a:srgbClr val="3333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130805" y="1765045"/>
            <a:ext cx="168910" cy="447675"/>
            <a:chOff x="2130805" y="1765045"/>
            <a:chExt cx="168910" cy="44767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43505" y="1777745"/>
              <a:ext cx="143256" cy="42227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143505" y="1777745"/>
              <a:ext cx="143510" cy="422275"/>
            </a:xfrm>
            <a:custGeom>
              <a:avLst/>
              <a:gdLst/>
              <a:ahLst/>
              <a:cxnLst/>
              <a:rect l="l" t="t" r="r" b="b"/>
              <a:pathLst>
                <a:path w="143510" h="422275">
                  <a:moveTo>
                    <a:pt x="0" y="187325"/>
                  </a:moveTo>
                  <a:lnTo>
                    <a:pt x="5102" y="236896"/>
                  </a:lnTo>
                  <a:lnTo>
                    <a:pt x="19604" y="281841"/>
                  </a:lnTo>
                  <a:lnTo>
                    <a:pt x="42300" y="320123"/>
                  </a:lnTo>
                  <a:lnTo>
                    <a:pt x="71981" y="349706"/>
                  </a:lnTo>
                  <a:lnTo>
                    <a:pt x="107442" y="368553"/>
                  </a:lnTo>
                  <a:lnTo>
                    <a:pt x="107442" y="350646"/>
                  </a:lnTo>
                  <a:lnTo>
                    <a:pt x="143256" y="392429"/>
                  </a:lnTo>
                  <a:lnTo>
                    <a:pt x="107442" y="422275"/>
                  </a:lnTo>
                  <a:lnTo>
                    <a:pt x="107442" y="404367"/>
                  </a:lnTo>
                  <a:lnTo>
                    <a:pt x="71981" y="385519"/>
                  </a:lnTo>
                  <a:lnTo>
                    <a:pt x="42300" y="355929"/>
                  </a:lnTo>
                  <a:lnTo>
                    <a:pt x="19604" y="317628"/>
                  </a:lnTo>
                  <a:lnTo>
                    <a:pt x="5102" y="272645"/>
                  </a:lnTo>
                  <a:lnTo>
                    <a:pt x="0" y="223012"/>
                  </a:lnTo>
                  <a:lnTo>
                    <a:pt x="0" y="187325"/>
                  </a:lnTo>
                  <a:lnTo>
                    <a:pt x="5117" y="137509"/>
                  </a:lnTo>
                  <a:lnTo>
                    <a:pt x="19557" y="92757"/>
                  </a:lnTo>
                  <a:lnTo>
                    <a:pt x="41957" y="54848"/>
                  </a:lnTo>
                  <a:lnTo>
                    <a:pt x="70950" y="25564"/>
                  </a:lnTo>
                  <a:lnTo>
                    <a:pt x="105171" y="6688"/>
                  </a:lnTo>
                  <a:lnTo>
                    <a:pt x="143256" y="0"/>
                  </a:lnTo>
                  <a:lnTo>
                    <a:pt x="143256" y="35813"/>
                  </a:lnTo>
                  <a:lnTo>
                    <a:pt x="100771" y="44204"/>
                  </a:lnTo>
                  <a:lnTo>
                    <a:pt x="63225" y="67761"/>
                  </a:lnTo>
                  <a:lnTo>
                    <a:pt x="32659" y="104064"/>
                  </a:lnTo>
                  <a:lnTo>
                    <a:pt x="11115" y="150695"/>
                  </a:lnTo>
                  <a:lnTo>
                    <a:pt x="635" y="205231"/>
                  </a:lnTo>
                </a:path>
              </a:pathLst>
            </a:custGeom>
            <a:ln w="25400">
              <a:solidFill>
                <a:srgbClr val="3333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2130805" y="2264917"/>
            <a:ext cx="168910" cy="447675"/>
            <a:chOff x="2130805" y="2264917"/>
            <a:chExt cx="168910" cy="44767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43505" y="2277617"/>
              <a:ext cx="143256" cy="42227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143505" y="2277617"/>
              <a:ext cx="143510" cy="422275"/>
            </a:xfrm>
            <a:custGeom>
              <a:avLst/>
              <a:gdLst/>
              <a:ahLst/>
              <a:cxnLst/>
              <a:rect l="l" t="t" r="r" b="b"/>
              <a:pathLst>
                <a:path w="143510" h="422275">
                  <a:moveTo>
                    <a:pt x="0" y="187198"/>
                  </a:moveTo>
                  <a:lnTo>
                    <a:pt x="5102" y="236831"/>
                  </a:lnTo>
                  <a:lnTo>
                    <a:pt x="19604" y="281814"/>
                  </a:lnTo>
                  <a:lnTo>
                    <a:pt x="42300" y="320115"/>
                  </a:lnTo>
                  <a:lnTo>
                    <a:pt x="71981" y="349705"/>
                  </a:lnTo>
                  <a:lnTo>
                    <a:pt x="107442" y="368554"/>
                  </a:lnTo>
                  <a:lnTo>
                    <a:pt x="107442" y="350647"/>
                  </a:lnTo>
                  <a:lnTo>
                    <a:pt x="143256" y="392430"/>
                  </a:lnTo>
                  <a:lnTo>
                    <a:pt x="107442" y="422275"/>
                  </a:lnTo>
                  <a:lnTo>
                    <a:pt x="107442" y="404368"/>
                  </a:lnTo>
                  <a:lnTo>
                    <a:pt x="71981" y="385519"/>
                  </a:lnTo>
                  <a:lnTo>
                    <a:pt x="42300" y="355929"/>
                  </a:lnTo>
                  <a:lnTo>
                    <a:pt x="19604" y="317628"/>
                  </a:lnTo>
                  <a:lnTo>
                    <a:pt x="5102" y="272645"/>
                  </a:lnTo>
                  <a:lnTo>
                    <a:pt x="0" y="223012"/>
                  </a:lnTo>
                  <a:lnTo>
                    <a:pt x="0" y="187198"/>
                  </a:lnTo>
                  <a:lnTo>
                    <a:pt x="5117" y="137436"/>
                  </a:lnTo>
                  <a:lnTo>
                    <a:pt x="19557" y="92719"/>
                  </a:lnTo>
                  <a:lnTo>
                    <a:pt x="41957" y="54832"/>
                  </a:lnTo>
                  <a:lnTo>
                    <a:pt x="70950" y="25559"/>
                  </a:lnTo>
                  <a:lnTo>
                    <a:pt x="105171" y="6687"/>
                  </a:lnTo>
                  <a:lnTo>
                    <a:pt x="143256" y="0"/>
                  </a:lnTo>
                  <a:lnTo>
                    <a:pt x="143256" y="35814"/>
                  </a:lnTo>
                  <a:lnTo>
                    <a:pt x="100771" y="44203"/>
                  </a:lnTo>
                  <a:lnTo>
                    <a:pt x="63225" y="67752"/>
                  </a:lnTo>
                  <a:lnTo>
                    <a:pt x="32659" y="104037"/>
                  </a:lnTo>
                  <a:lnTo>
                    <a:pt x="11115" y="150630"/>
                  </a:lnTo>
                  <a:lnTo>
                    <a:pt x="635" y="205105"/>
                  </a:lnTo>
                </a:path>
              </a:pathLst>
            </a:custGeom>
            <a:ln w="25400">
              <a:solidFill>
                <a:srgbClr val="3333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274317" y="3417061"/>
            <a:ext cx="167640" cy="447675"/>
            <a:chOff x="1274317" y="3417061"/>
            <a:chExt cx="167640" cy="447675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87017" y="3429761"/>
              <a:ext cx="141731" cy="42227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287017" y="3429761"/>
              <a:ext cx="142240" cy="422275"/>
            </a:xfrm>
            <a:custGeom>
              <a:avLst/>
              <a:gdLst/>
              <a:ahLst/>
              <a:cxnLst/>
              <a:rect l="l" t="t" r="r" b="b"/>
              <a:pathLst>
                <a:path w="142240" h="422275">
                  <a:moveTo>
                    <a:pt x="0" y="187579"/>
                  </a:moveTo>
                  <a:lnTo>
                    <a:pt x="5044" y="237226"/>
                  </a:lnTo>
                  <a:lnTo>
                    <a:pt x="19385" y="282247"/>
                  </a:lnTo>
                  <a:lnTo>
                    <a:pt x="41833" y="320605"/>
                  </a:lnTo>
                  <a:lnTo>
                    <a:pt x="71201" y="350264"/>
                  </a:lnTo>
                  <a:lnTo>
                    <a:pt x="106298" y="369188"/>
                  </a:lnTo>
                  <a:lnTo>
                    <a:pt x="106298" y="351408"/>
                  </a:lnTo>
                  <a:lnTo>
                    <a:pt x="141731" y="392811"/>
                  </a:lnTo>
                  <a:lnTo>
                    <a:pt x="106298" y="422275"/>
                  </a:lnTo>
                  <a:lnTo>
                    <a:pt x="106298" y="404621"/>
                  </a:lnTo>
                  <a:lnTo>
                    <a:pt x="71201" y="385697"/>
                  </a:lnTo>
                  <a:lnTo>
                    <a:pt x="41833" y="356038"/>
                  </a:lnTo>
                  <a:lnTo>
                    <a:pt x="19385" y="317680"/>
                  </a:lnTo>
                  <a:lnTo>
                    <a:pt x="5044" y="272659"/>
                  </a:lnTo>
                  <a:lnTo>
                    <a:pt x="0" y="223012"/>
                  </a:lnTo>
                  <a:lnTo>
                    <a:pt x="0" y="187579"/>
                  </a:lnTo>
                  <a:lnTo>
                    <a:pt x="5065" y="137700"/>
                  </a:lnTo>
                  <a:lnTo>
                    <a:pt x="19360" y="92888"/>
                  </a:lnTo>
                  <a:lnTo>
                    <a:pt x="41528" y="54927"/>
                  </a:lnTo>
                  <a:lnTo>
                    <a:pt x="70216" y="25602"/>
                  </a:lnTo>
                  <a:lnTo>
                    <a:pt x="104069" y="6698"/>
                  </a:lnTo>
                  <a:lnTo>
                    <a:pt x="141731" y="0"/>
                  </a:lnTo>
                  <a:lnTo>
                    <a:pt x="141731" y="35433"/>
                  </a:lnTo>
                  <a:lnTo>
                    <a:pt x="99625" y="43850"/>
                  </a:lnTo>
                  <a:lnTo>
                    <a:pt x="62439" y="67477"/>
                  </a:lnTo>
                  <a:lnTo>
                    <a:pt x="32196" y="103875"/>
                  </a:lnTo>
                  <a:lnTo>
                    <a:pt x="10919" y="150606"/>
                  </a:lnTo>
                  <a:lnTo>
                    <a:pt x="634" y="205231"/>
                  </a:lnTo>
                </a:path>
              </a:pathLst>
            </a:custGeom>
            <a:ln w="254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559305" y="4497578"/>
            <a:ext cx="168910" cy="447675"/>
            <a:chOff x="1559305" y="4497578"/>
            <a:chExt cx="168910" cy="447675"/>
          </a:xfrm>
        </p:grpSpPr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72005" y="4510278"/>
              <a:ext cx="143256" cy="42227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572005" y="4510278"/>
              <a:ext cx="143510" cy="422275"/>
            </a:xfrm>
            <a:custGeom>
              <a:avLst/>
              <a:gdLst/>
              <a:ahLst/>
              <a:cxnLst/>
              <a:rect l="l" t="t" r="r" b="b"/>
              <a:pathLst>
                <a:path w="143510" h="422275">
                  <a:moveTo>
                    <a:pt x="0" y="187325"/>
                  </a:moveTo>
                  <a:lnTo>
                    <a:pt x="5102" y="236896"/>
                  </a:lnTo>
                  <a:lnTo>
                    <a:pt x="19604" y="281841"/>
                  </a:lnTo>
                  <a:lnTo>
                    <a:pt x="42300" y="320123"/>
                  </a:lnTo>
                  <a:lnTo>
                    <a:pt x="71981" y="349706"/>
                  </a:lnTo>
                  <a:lnTo>
                    <a:pt x="107442" y="368554"/>
                  </a:lnTo>
                  <a:lnTo>
                    <a:pt x="107442" y="350647"/>
                  </a:lnTo>
                  <a:lnTo>
                    <a:pt x="143256" y="392430"/>
                  </a:lnTo>
                  <a:lnTo>
                    <a:pt x="107442" y="422275"/>
                  </a:lnTo>
                  <a:lnTo>
                    <a:pt x="107442" y="404368"/>
                  </a:lnTo>
                  <a:lnTo>
                    <a:pt x="71981" y="385519"/>
                  </a:lnTo>
                  <a:lnTo>
                    <a:pt x="42300" y="355929"/>
                  </a:lnTo>
                  <a:lnTo>
                    <a:pt x="19604" y="317628"/>
                  </a:lnTo>
                  <a:lnTo>
                    <a:pt x="5102" y="272645"/>
                  </a:lnTo>
                  <a:lnTo>
                    <a:pt x="0" y="223012"/>
                  </a:lnTo>
                  <a:lnTo>
                    <a:pt x="0" y="187325"/>
                  </a:lnTo>
                  <a:lnTo>
                    <a:pt x="5117" y="137509"/>
                  </a:lnTo>
                  <a:lnTo>
                    <a:pt x="19558" y="92757"/>
                  </a:lnTo>
                  <a:lnTo>
                    <a:pt x="41957" y="54848"/>
                  </a:lnTo>
                  <a:lnTo>
                    <a:pt x="70950" y="25564"/>
                  </a:lnTo>
                  <a:lnTo>
                    <a:pt x="105171" y="6688"/>
                  </a:lnTo>
                  <a:lnTo>
                    <a:pt x="143256" y="0"/>
                  </a:lnTo>
                  <a:lnTo>
                    <a:pt x="143256" y="35814"/>
                  </a:lnTo>
                  <a:lnTo>
                    <a:pt x="100771" y="44203"/>
                  </a:lnTo>
                  <a:lnTo>
                    <a:pt x="63225" y="67752"/>
                  </a:lnTo>
                  <a:lnTo>
                    <a:pt x="32659" y="104037"/>
                  </a:lnTo>
                  <a:lnTo>
                    <a:pt x="11115" y="150630"/>
                  </a:lnTo>
                  <a:lnTo>
                    <a:pt x="634" y="205105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987805" y="2840989"/>
            <a:ext cx="168910" cy="447675"/>
            <a:chOff x="987805" y="2840989"/>
            <a:chExt cx="168910" cy="447675"/>
          </a:xfrm>
        </p:grpSpPr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0505" y="2853689"/>
              <a:ext cx="143256" cy="42227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000505" y="2853689"/>
              <a:ext cx="143510" cy="422275"/>
            </a:xfrm>
            <a:custGeom>
              <a:avLst/>
              <a:gdLst/>
              <a:ahLst/>
              <a:cxnLst/>
              <a:rect l="l" t="t" r="r" b="b"/>
              <a:pathLst>
                <a:path w="143509" h="422275">
                  <a:moveTo>
                    <a:pt x="0" y="187325"/>
                  </a:moveTo>
                  <a:lnTo>
                    <a:pt x="5102" y="236896"/>
                  </a:lnTo>
                  <a:lnTo>
                    <a:pt x="19604" y="281841"/>
                  </a:lnTo>
                  <a:lnTo>
                    <a:pt x="42300" y="320123"/>
                  </a:lnTo>
                  <a:lnTo>
                    <a:pt x="71981" y="349706"/>
                  </a:lnTo>
                  <a:lnTo>
                    <a:pt x="107441" y="368554"/>
                  </a:lnTo>
                  <a:lnTo>
                    <a:pt x="107441" y="350647"/>
                  </a:lnTo>
                  <a:lnTo>
                    <a:pt x="143256" y="392430"/>
                  </a:lnTo>
                  <a:lnTo>
                    <a:pt x="107441" y="422275"/>
                  </a:lnTo>
                  <a:lnTo>
                    <a:pt x="107441" y="404368"/>
                  </a:lnTo>
                  <a:lnTo>
                    <a:pt x="71981" y="385519"/>
                  </a:lnTo>
                  <a:lnTo>
                    <a:pt x="42300" y="355929"/>
                  </a:lnTo>
                  <a:lnTo>
                    <a:pt x="19604" y="317628"/>
                  </a:lnTo>
                  <a:lnTo>
                    <a:pt x="5102" y="272645"/>
                  </a:lnTo>
                  <a:lnTo>
                    <a:pt x="0" y="223012"/>
                  </a:lnTo>
                  <a:lnTo>
                    <a:pt x="0" y="187325"/>
                  </a:lnTo>
                  <a:lnTo>
                    <a:pt x="5117" y="137509"/>
                  </a:lnTo>
                  <a:lnTo>
                    <a:pt x="19558" y="92757"/>
                  </a:lnTo>
                  <a:lnTo>
                    <a:pt x="41957" y="54848"/>
                  </a:lnTo>
                  <a:lnTo>
                    <a:pt x="70950" y="25564"/>
                  </a:lnTo>
                  <a:lnTo>
                    <a:pt x="105171" y="6688"/>
                  </a:lnTo>
                  <a:lnTo>
                    <a:pt x="143256" y="0"/>
                  </a:lnTo>
                  <a:lnTo>
                    <a:pt x="143256" y="35813"/>
                  </a:lnTo>
                  <a:lnTo>
                    <a:pt x="100758" y="44203"/>
                  </a:lnTo>
                  <a:lnTo>
                    <a:pt x="63205" y="67752"/>
                  </a:lnTo>
                  <a:lnTo>
                    <a:pt x="32641" y="104037"/>
                  </a:lnTo>
                  <a:lnTo>
                    <a:pt x="11110" y="150630"/>
                  </a:lnTo>
                  <a:lnTo>
                    <a:pt x="660" y="205105"/>
                  </a:lnTo>
                </a:path>
              </a:pathLst>
            </a:custGeom>
            <a:ln w="25400">
              <a:solidFill>
                <a:srgbClr val="3333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00" y="658113"/>
            <a:ext cx="2679700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latin typeface="Calibri"/>
                <a:cs typeface="Calibri"/>
              </a:rPr>
              <a:t>-</a:t>
            </a:r>
            <a:r>
              <a:rPr sz="2300" b="1" spc="-2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A</a:t>
            </a:r>
            <a:r>
              <a:rPr sz="2300" b="1" spc="-1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partir</a:t>
            </a:r>
            <a:r>
              <a:rPr sz="2300" b="1" spc="-1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du</a:t>
            </a:r>
            <a:r>
              <a:rPr sz="2300" b="1" spc="-1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20</a:t>
            </a:r>
            <a:r>
              <a:rPr sz="2300" b="1" spc="-1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siècle: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200" y="1161033"/>
            <a:ext cx="1940560" cy="1428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73025">
              <a:lnSpc>
                <a:spcPct val="100000"/>
              </a:lnSpc>
              <a:spcBef>
                <a:spcPts val="105"/>
              </a:spcBef>
            </a:pPr>
            <a:r>
              <a:rPr sz="2300" b="1" spc="-5" dirty="0">
                <a:latin typeface="Calibri"/>
                <a:cs typeface="Calibri"/>
              </a:rPr>
              <a:t>Co</a:t>
            </a:r>
            <a:r>
              <a:rPr sz="2300" b="1" spc="-15" dirty="0">
                <a:latin typeface="Calibri"/>
                <a:cs typeface="Calibri"/>
              </a:rPr>
              <a:t>n</a:t>
            </a:r>
            <a:r>
              <a:rPr sz="2300" b="1" dirty="0">
                <a:latin typeface="Calibri"/>
                <a:cs typeface="Calibri"/>
              </a:rPr>
              <a:t>somm</a:t>
            </a:r>
            <a:r>
              <a:rPr sz="2300" b="1" spc="-20" dirty="0">
                <a:latin typeface="Calibri"/>
                <a:cs typeface="Calibri"/>
              </a:rPr>
              <a:t>a</a:t>
            </a:r>
            <a:r>
              <a:rPr sz="2300" b="1" dirty="0">
                <a:latin typeface="Calibri"/>
                <a:cs typeface="Calibri"/>
              </a:rPr>
              <a:t>t</a:t>
            </a:r>
            <a:r>
              <a:rPr sz="2300" b="1" spc="-10" dirty="0">
                <a:latin typeface="Calibri"/>
                <a:cs typeface="Calibri"/>
              </a:rPr>
              <a:t>i</a:t>
            </a:r>
            <a:r>
              <a:rPr sz="2300" b="1" dirty="0">
                <a:latin typeface="Calibri"/>
                <a:cs typeface="Calibri"/>
              </a:rPr>
              <a:t>on  </a:t>
            </a:r>
            <a:r>
              <a:rPr sz="2300" b="1" spc="-5" dirty="0">
                <a:latin typeface="Calibri"/>
                <a:cs typeface="Calibri"/>
              </a:rPr>
              <a:t>protéines..</a:t>
            </a:r>
            <a:endParaRPr sz="2300">
              <a:latin typeface="Calibri"/>
              <a:cs typeface="Calibri"/>
            </a:endParaRPr>
          </a:p>
          <a:p>
            <a:pPr marL="12700" marR="5080" indent="914400">
              <a:lnSpc>
                <a:spcPct val="100000"/>
              </a:lnSpc>
            </a:pP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manque  nutriments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85389" y="1862455"/>
            <a:ext cx="5384165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54990" algn="l"/>
                <a:tab pos="2608580" algn="l"/>
                <a:tab pos="4107815" algn="l"/>
                <a:tab pos="5065395" algn="l"/>
              </a:tabLst>
            </a:pPr>
            <a:r>
              <a:rPr sz="2300" b="1" dirty="0">
                <a:latin typeface="Calibri"/>
                <a:cs typeface="Calibri"/>
              </a:rPr>
              <a:t>de	</a:t>
            </a:r>
            <a:r>
              <a:rPr sz="2300" b="1" spc="-5" dirty="0">
                <a:latin typeface="Calibri"/>
                <a:cs typeface="Calibri"/>
              </a:rPr>
              <a:t>co</a:t>
            </a:r>
            <a:r>
              <a:rPr sz="2300" b="1" spc="-10" dirty="0">
                <a:latin typeface="Calibri"/>
                <a:cs typeface="Calibri"/>
              </a:rPr>
              <a:t>n</a:t>
            </a:r>
            <a:r>
              <a:rPr sz="2300" b="1" dirty="0">
                <a:latin typeface="Calibri"/>
                <a:cs typeface="Calibri"/>
              </a:rPr>
              <a:t>somm</a:t>
            </a:r>
            <a:r>
              <a:rPr sz="2300" b="1" spc="-25" dirty="0">
                <a:latin typeface="Calibri"/>
                <a:cs typeface="Calibri"/>
              </a:rPr>
              <a:t>a</a:t>
            </a:r>
            <a:r>
              <a:rPr sz="2300" b="1" dirty="0">
                <a:latin typeface="Calibri"/>
                <a:cs typeface="Calibri"/>
              </a:rPr>
              <a:t>tion	d</a:t>
            </a:r>
            <a:r>
              <a:rPr sz="2300" b="1" spc="-140" dirty="0">
                <a:latin typeface="Calibri"/>
                <a:cs typeface="Calibri"/>
              </a:rPr>
              <a:t>’</a:t>
            </a:r>
            <a:r>
              <a:rPr sz="2300" b="1" dirty="0">
                <a:latin typeface="Calibri"/>
                <a:cs typeface="Calibri"/>
              </a:rPr>
              <a:t>alime</a:t>
            </a:r>
            <a:r>
              <a:rPr sz="2300" b="1" spc="-25" dirty="0">
                <a:latin typeface="Calibri"/>
                <a:cs typeface="Calibri"/>
              </a:rPr>
              <a:t>n</a:t>
            </a:r>
            <a:r>
              <a:rPr sz="2300" b="1" dirty="0">
                <a:latin typeface="Calibri"/>
                <a:cs typeface="Calibri"/>
              </a:rPr>
              <a:t>ts	</a:t>
            </a:r>
            <a:r>
              <a:rPr sz="2300" b="1" spc="-5" dirty="0">
                <a:latin typeface="Calibri"/>
                <a:cs typeface="Calibri"/>
              </a:rPr>
              <a:t>ri</a:t>
            </a:r>
            <a:r>
              <a:rPr sz="2300" b="1" spc="-10" dirty="0">
                <a:latin typeface="Calibri"/>
                <a:cs typeface="Calibri"/>
              </a:rPr>
              <a:t>c</a:t>
            </a:r>
            <a:r>
              <a:rPr sz="2300" b="1" dirty="0">
                <a:latin typeface="Calibri"/>
                <a:cs typeface="Calibri"/>
              </a:rPr>
              <a:t>hes	en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16810" y="1161033"/>
            <a:ext cx="6470650" cy="1078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  <a:tabLst>
                <a:tab pos="1470660" algn="l"/>
                <a:tab pos="2971800" algn="l"/>
                <a:tab pos="3930650" algn="l"/>
                <a:tab pos="4476750" algn="l"/>
                <a:tab pos="5650230" algn="l"/>
                <a:tab pos="6139180" algn="l"/>
              </a:tabLst>
            </a:pPr>
            <a:r>
              <a:rPr sz="2300" b="1" spc="-5" dirty="0">
                <a:latin typeface="Calibri"/>
                <a:cs typeface="Calibri"/>
              </a:rPr>
              <a:t>c</a:t>
            </a:r>
            <a:r>
              <a:rPr sz="2300" b="1" spc="-35" dirty="0">
                <a:latin typeface="Calibri"/>
                <a:cs typeface="Calibri"/>
              </a:rPr>
              <a:t>r</a:t>
            </a:r>
            <a:r>
              <a:rPr sz="2300" b="1" dirty="0">
                <a:latin typeface="Calibri"/>
                <a:cs typeface="Calibri"/>
              </a:rPr>
              <a:t>oi</a:t>
            </a:r>
            <a:r>
              <a:rPr sz="2300" b="1" spc="-15" dirty="0">
                <a:latin typeface="Calibri"/>
                <a:cs typeface="Calibri"/>
              </a:rPr>
              <a:t>s</a:t>
            </a:r>
            <a:r>
              <a:rPr sz="2300" b="1" dirty="0">
                <a:latin typeface="Calibri"/>
                <a:cs typeface="Calibri"/>
              </a:rPr>
              <a:t>sa</a:t>
            </a:r>
            <a:r>
              <a:rPr sz="2300" b="1" spc="-20" dirty="0">
                <a:latin typeface="Calibri"/>
                <a:cs typeface="Calibri"/>
              </a:rPr>
              <a:t>nt</a:t>
            </a:r>
            <a:r>
              <a:rPr sz="2300" b="1" dirty="0">
                <a:latin typeface="Calibri"/>
                <a:cs typeface="Calibri"/>
              </a:rPr>
              <a:t>e	d</a:t>
            </a:r>
            <a:r>
              <a:rPr sz="2300" b="1" spc="-140" dirty="0">
                <a:latin typeface="Calibri"/>
                <a:cs typeface="Calibri"/>
              </a:rPr>
              <a:t>’</a:t>
            </a:r>
            <a:r>
              <a:rPr sz="2300" b="1" dirty="0">
                <a:latin typeface="Calibri"/>
                <a:cs typeface="Calibri"/>
              </a:rPr>
              <a:t>alime</a:t>
            </a:r>
            <a:r>
              <a:rPr sz="2300" b="1" spc="-40" dirty="0">
                <a:latin typeface="Calibri"/>
                <a:cs typeface="Calibri"/>
              </a:rPr>
              <a:t>n</a:t>
            </a:r>
            <a:r>
              <a:rPr sz="2300" b="1" dirty="0">
                <a:latin typeface="Calibri"/>
                <a:cs typeface="Calibri"/>
              </a:rPr>
              <a:t>ts	</a:t>
            </a:r>
            <a:r>
              <a:rPr sz="2300" b="1" spc="-5" dirty="0">
                <a:latin typeface="Calibri"/>
                <a:cs typeface="Calibri"/>
              </a:rPr>
              <a:t>ri</a:t>
            </a:r>
            <a:r>
              <a:rPr sz="2300" b="1" spc="-10" dirty="0">
                <a:latin typeface="Calibri"/>
                <a:cs typeface="Calibri"/>
              </a:rPr>
              <a:t>c</a:t>
            </a:r>
            <a:r>
              <a:rPr sz="2300" b="1" dirty="0">
                <a:latin typeface="Calibri"/>
                <a:cs typeface="Calibri"/>
              </a:rPr>
              <a:t>h</a:t>
            </a:r>
            <a:r>
              <a:rPr sz="2300" b="1" spc="-10" dirty="0">
                <a:latin typeface="Calibri"/>
                <a:cs typeface="Calibri"/>
              </a:rPr>
              <a:t>e</a:t>
            </a:r>
            <a:r>
              <a:rPr sz="2300" b="1" dirty="0">
                <a:latin typeface="Calibri"/>
                <a:cs typeface="Calibri"/>
              </a:rPr>
              <a:t>s	en	</a:t>
            </a:r>
            <a:r>
              <a:rPr sz="2300" b="1" spc="-20" dirty="0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sz="2300" b="1" dirty="0">
                <a:solidFill>
                  <a:srgbClr val="0000FF"/>
                </a:solidFill>
                <a:latin typeface="Calibri"/>
                <a:cs typeface="Calibri"/>
              </a:rPr>
              <a:t>alor</a:t>
            </a:r>
            <a:r>
              <a:rPr sz="2300" b="1" spc="-10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2300" b="1" spc="-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2300" b="1" dirty="0">
                <a:solidFill>
                  <a:srgbClr val="0000FF"/>
                </a:solidFill>
                <a:latin typeface="Calibri"/>
                <a:cs typeface="Calibri"/>
              </a:rPr>
              <a:t>s	</a:t>
            </a:r>
            <a:r>
              <a:rPr sz="2300" b="1" spc="-10" dirty="0">
                <a:latin typeface="Calibri"/>
                <a:cs typeface="Calibri"/>
              </a:rPr>
              <a:t>e</a:t>
            </a:r>
            <a:r>
              <a:rPr sz="2300" b="1" dirty="0">
                <a:latin typeface="Calibri"/>
                <a:cs typeface="Calibri"/>
              </a:rPr>
              <a:t>t	en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5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</a:pP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micro-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1035" y="2003028"/>
            <a:ext cx="500380" cy="257175"/>
          </a:xfrm>
          <a:custGeom>
            <a:avLst/>
            <a:gdLst/>
            <a:ahLst/>
            <a:cxnLst/>
            <a:rect l="l" t="t" r="r" b="b"/>
            <a:pathLst>
              <a:path w="500380" h="257175">
                <a:moveTo>
                  <a:pt x="337803" y="157162"/>
                </a:moveTo>
                <a:lnTo>
                  <a:pt x="257479" y="203723"/>
                </a:lnTo>
                <a:lnTo>
                  <a:pt x="248982" y="211226"/>
                </a:lnTo>
                <a:lnTo>
                  <a:pt x="244192" y="221075"/>
                </a:lnTo>
                <a:lnTo>
                  <a:pt x="243445" y="231995"/>
                </a:lnTo>
                <a:lnTo>
                  <a:pt x="247078" y="242712"/>
                </a:lnTo>
                <a:lnTo>
                  <a:pt x="254596" y="251233"/>
                </a:lnTo>
                <a:lnTo>
                  <a:pt x="264447" y="256016"/>
                </a:lnTo>
                <a:lnTo>
                  <a:pt x="275376" y="256750"/>
                </a:lnTo>
                <a:lnTo>
                  <a:pt x="286131" y="253126"/>
                </a:lnTo>
                <a:lnTo>
                  <a:pt x="451349" y="157495"/>
                </a:lnTo>
                <a:lnTo>
                  <a:pt x="443484" y="157495"/>
                </a:lnTo>
                <a:lnTo>
                  <a:pt x="337803" y="157162"/>
                </a:lnTo>
                <a:close/>
              </a:path>
              <a:path w="500380" h="257175">
                <a:moveTo>
                  <a:pt x="386852" y="128730"/>
                </a:moveTo>
                <a:lnTo>
                  <a:pt x="337803" y="157162"/>
                </a:lnTo>
                <a:lnTo>
                  <a:pt x="443484" y="157495"/>
                </a:lnTo>
                <a:lnTo>
                  <a:pt x="443496" y="153558"/>
                </a:lnTo>
                <a:lnTo>
                  <a:pt x="429094" y="153558"/>
                </a:lnTo>
                <a:lnTo>
                  <a:pt x="386852" y="128730"/>
                </a:lnTo>
                <a:close/>
              </a:path>
              <a:path w="500380" h="257175">
                <a:moveTo>
                  <a:pt x="276193" y="0"/>
                </a:moveTo>
                <a:lnTo>
                  <a:pt x="265260" y="682"/>
                </a:lnTo>
                <a:lnTo>
                  <a:pt x="255376" y="5413"/>
                </a:lnTo>
                <a:lnTo>
                  <a:pt x="247802" y="13858"/>
                </a:lnTo>
                <a:lnTo>
                  <a:pt x="244107" y="24578"/>
                </a:lnTo>
                <a:lnTo>
                  <a:pt x="244786" y="35512"/>
                </a:lnTo>
                <a:lnTo>
                  <a:pt x="249513" y="45398"/>
                </a:lnTo>
                <a:lnTo>
                  <a:pt x="257962" y="52974"/>
                </a:lnTo>
                <a:lnTo>
                  <a:pt x="337992" y="100013"/>
                </a:lnTo>
                <a:lnTo>
                  <a:pt x="443661" y="100345"/>
                </a:lnTo>
                <a:lnTo>
                  <a:pt x="443484" y="157495"/>
                </a:lnTo>
                <a:lnTo>
                  <a:pt x="451349" y="157495"/>
                </a:lnTo>
                <a:lnTo>
                  <a:pt x="500278" y="129174"/>
                </a:lnTo>
                <a:lnTo>
                  <a:pt x="286918" y="3698"/>
                </a:lnTo>
                <a:lnTo>
                  <a:pt x="276193" y="0"/>
                </a:lnTo>
                <a:close/>
              </a:path>
              <a:path w="500380" h="257175">
                <a:moveTo>
                  <a:pt x="177" y="98948"/>
                </a:moveTo>
                <a:lnTo>
                  <a:pt x="0" y="156098"/>
                </a:lnTo>
                <a:lnTo>
                  <a:pt x="337803" y="157162"/>
                </a:lnTo>
                <a:lnTo>
                  <a:pt x="386852" y="128730"/>
                </a:lnTo>
                <a:lnTo>
                  <a:pt x="337992" y="100013"/>
                </a:lnTo>
                <a:lnTo>
                  <a:pt x="177" y="98948"/>
                </a:lnTo>
                <a:close/>
              </a:path>
              <a:path w="500380" h="257175">
                <a:moveTo>
                  <a:pt x="429247" y="104155"/>
                </a:moveTo>
                <a:lnTo>
                  <a:pt x="386852" y="128730"/>
                </a:lnTo>
                <a:lnTo>
                  <a:pt x="429094" y="153558"/>
                </a:lnTo>
                <a:lnTo>
                  <a:pt x="429247" y="104155"/>
                </a:lnTo>
                <a:close/>
              </a:path>
              <a:path w="500380" h="257175">
                <a:moveTo>
                  <a:pt x="443649" y="104155"/>
                </a:moveTo>
                <a:lnTo>
                  <a:pt x="429247" y="104155"/>
                </a:lnTo>
                <a:lnTo>
                  <a:pt x="429094" y="153558"/>
                </a:lnTo>
                <a:lnTo>
                  <a:pt x="443496" y="153558"/>
                </a:lnTo>
                <a:lnTo>
                  <a:pt x="443649" y="104155"/>
                </a:lnTo>
                <a:close/>
              </a:path>
              <a:path w="500380" h="257175">
                <a:moveTo>
                  <a:pt x="337992" y="100013"/>
                </a:moveTo>
                <a:lnTo>
                  <a:pt x="386852" y="128730"/>
                </a:lnTo>
                <a:lnTo>
                  <a:pt x="429247" y="104155"/>
                </a:lnTo>
                <a:lnTo>
                  <a:pt x="443649" y="104155"/>
                </a:lnTo>
                <a:lnTo>
                  <a:pt x="443661" y="100345"/>
                </a:lnTo>
                <a:lnTo>
                  <a:pt x="337992" y="10001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1035" y="3013440"/>
            <a:ext cx="500380" cy="257175"/>
          </a:xfrm>
          <a:custGeom>
            <a:avLst/>
            <a:gdLst/>
            <a:ahLst/>
            <a:cxnLst/>
            <a:rect l="l" t="t" r="r" b="b"/>
            <a:pathLst>
              <a:path w="500380" h="257175">
                <a:moveTo>
                  <a:pt x="337803" y="157162"/>
                </a:moveTo>
                <a:lnTo>
                  <a:pt x="257479" y="203723"/>
                </a:lnTo>
                <a:lnTo>
                  <a:pt x="248982" y="211226"/>
                </a:lnTo>
                <a:lnTo>
                  <a:pt x="244192" y="221075"/>
                </a:lnTo>
                <a:lnTo>
                  <a:pt x="243445" y="231995"/>
                </a:lnTo>
                <a:lnTo>
                  <a:pt x="247078" y="242712"/>
                </a:lnTo>
                <a:lnTo>
                  <a:pt x="254596" y="251233"/>
                </a:lnTo>
                <a:lnTo>
                  <a:pt x="264447" y="256016"/>
                </a:lnTo>
                <a:lnTo>
                  <a:pt x="275376" y="256750"/>
                </a:lnTo>
                <a:lnTo>
                  <a:pt x="286131" y="253126"/>
                </a:lnTo>
                <a:lnTo>
                  <a:pt x="451349" y="157495"/>
                </a:lnTo>
                <a:lnTo>
                  <a:pt x="443484" y="157495"/>
                </a:lnTo>
                <a:lnTo>
                  <a:pt x="337803" y="157162"/>
                </a:lnTo>
                <a:close/>
              </a:path>
              <a:path w="500380" h="257175">
                <a:moveTo>
                  <a:pt x="386852" y="128730"/>
                </a:moveTo>
                <a:lnTo>
                  <a:pt x="337803" y="157162"/>
                </a:lnTo>
                <a:lnTo>
                  <a:pt x="443484" y="157495"/>
                </a:lnTo>
                <a:lnTo>
                  <a:pt x="443496" y="153558"/>
                </a:lnTo>
                <a:lnTo>
                  <a:pt x="429094" y="153558"/>
                </a:lnTo>
                <a:lnTo>
                  <a:pt x="386852" y="128730"/>
                </a:lnTo>
                <a:close/>
              </a:path>
              <a:path w="500380" h="257175">
                <a:moveTo>
                  <a:pt x="276193" y="0"/>
                </a:moveTo>
                <a:lnTo>
                  <a:pt x="265260" y="682"/>
                </a:lnTo>
                <a:lnTo>
                  <a:pt x="255376" y="5413"/>
                </a:lnTo>
                <a:lnTo>
                  <a:pt x="247802" y="13858"/>
                </a:lnTo>
                <a:lnTo>
                  <a:pt x="244107" y="24578"/>
                </a:lnTo>
                <a:lnTo>
                  <a:pt x="244786" y="35512"/>
                </a:lnTo>
                <a:lnTo>
                  <a:pt x="249513" y="45398"/>
                </a:lnTo>
                <a:lnTo>
                  <a:pt x="257962" y="52974"/>
                </a:lnTo>
                <a:lnTo>
                  <a:pt x="337992" y="100013"/>
                </a:lnTo>
                <a:lnTo>
                  <a:pt x="443661" y="100345"/>
                </a:lnTo>
                <a:lnTo>
                  <a:pt x="443484" y="157495"/>
                </a:lnTo>
                <a:lnTo>
                  <a:pt x="451349" y="157495"/>
                </a:lnTo>
                <a:lnTo>
                  <a:pt x="500278" y="129174"/>
                </a:lnTo>
                <a:lnTo>
                  <a:pt x="286918" y="3698"/>
                </a:lnTo>
                <a:lnTo>
                  <a:pt x="276193" y="0"/>
                </a:lnTo>
                <a:close/>
              </a:path>
              <a:path w="500380" h="257175">
                <a:moveTo>
                  <a:pt x="177" y="98948"/>
                </a:moveTo>
                <a:lnTo>
                  <a:pt x="0" y="156098"/>
                </a:lnTo>
                <a:lnTo>
                  <a:pt x="337803" y="157162"/>
                </a:lnTo>
                <a:lnTo>
                  <a:pt x="386852" y="128730"/>
                </a:lnTo>
                <a:lnTo>
                  <a:pt x="337992" y="100013"/>
                </a:lnTo>
                <a:lnTo>
                  <a:pt x="177" y="98948"/>
                </a:lnTo>
                <a:close/>
              </a:path>
              <a:path w="500380" h="257175">
                <a:moveTo>
                  <a:pt x="429247" y="104155"/>
                </a:moveTo>
                <a:lnTo>
                  <a:pt x="386852" y="128730"/>
                </a:lnTo>
                <a:lnTo>
                  <a:pt x="429094" y="153558"/>
                </a:lnTo>
                <a:lnTo>
                  <a:pt x="429247" y="104155"/>
                </a:lnTo>
                <a:close/>
              </a:path>
              <a:path w="500380" h="257175">
                <a:moveTo>
                  <a:pt x="443649" y="104155"/>
                </a:moveTo>
                <a:lnTo>
                  <a:pt x="429247" y="104155"/>
                </a:lnTo>
                <a:lnTo>
                  <a:pt x="429094" y="153558"/>
                </a:lnTo>
                <a:lnTo>
                  <a:pt x="443496" y="153558"/>
                </a:lnTo>
                <a:lnTo>
                  <a:pt x="443649" y="104155"/>
                </a:lnTo>
                <a:close/>
              </a:path>
              <a:path w="500380" h="257175">
                <a:moveTo>
                  <a:pt x="337992" y="100013"/>
                </a:moveTo>
                <a:lnTo>
                  <a:pt x="386852" y="128730"/>
                </a:lnTo>
                <a:lnTo>
                  <a:pt x="429247" y="104155"/>
                </a:lnTo>
                <a:lnTo>
                  <a:pt x="443649" y="104155"/>
                </a:lnTo>
                <a:lnTo>
                  <a:pt x="443661" y="100345"/>
                </a:lnTo>
                <a:lnTo>
                  <a:pt x="337992" y="10001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30200" y="2913710"/>
            <a:ext cx="8555990" cy="12782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14400" algn="ctr">
              <a:lnSpc>
                <a:spcPct val="100000"/>
              </a:lnSpc>
              <a:spcBef>
                <a:spcPts val="105"/>
              </a:spcBef>
              <a:tabLst>
                <a:tab pos="1588135" algn="l"/>
                <a:tab pos="2057400" algn="l"/>
                <a:tab pos="2441575" algn="l"/>
                <a:tab pos="3937000" algn="l"/>
                <a:tab pos="5246370" algn="l"/>
                <a:tab pos="6530975" algn="l"/>
                <a:tab pos="7002145" algn="l"/>
                <a:tab pos="8224520" algn="l"/>
              </a:tabLst>
            </a:pPr>
            <a:r>
              <a:rPr sz="2300" b="1" spc="-5" dirty="0">
                <a:latin typeface="Calibri"/>
                <a:cs typeface="Calibri"/>
              </a:rPr>
              <a:t>40%	</a:t>
            </a:r>
            <a:r>
              <a:rPr sz="2300" b="1" dirty="0">
                <a:latin typeface="Calibri"/>
                <a:cs typeface="Calibri"/>
              </a:rPr>
              <a:t>de	</a:t>
            </a:r>
            <a:r>
              <a:rPr sz="2300" b="1" spc="-5" dirty="0">
                <a:latin typeface="Calibri"/>
                <a:cs typeface="Calibri"/>
              </a:rPr>
              <a:t>la	population	</a:t>
            </a:r>
            <a:r>
              <a:rPr sz="2300" b="1" dirty="0">
                <a:latin typeface="Calibri"/>
                <a:cs typeface="Calibri"/>
              </a:rPr>
              <a:t>mondiale	</a:t>
            </a:r>
            <a:r>
              <a:rPr sz="2300" b="1" spc="-5" dirty="0">
                <a:latin typeface="Calibri"/>
                <a:cs typeface="Calibri"/>
              </a:rPr>
              <a:t>souffrent	</a:t>
            </a:r>
            <a:r>
              <a:rPr sz="2300" b="1" dirty="0">
                <a:latin typeface="Calibri"/>
                <a:cs typeface="Calibri"/>
              </a:rPr>
              <a:t>de	</a:t>
            </a: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carences	</a:t>
            </a:r>
            <a:r>
              <a:rPr sz="2300" b="1" dirty="0">
                <a:latin typeface="Calibri"/>
                <a:cs typeface="Calibri"/>
              </a:rPr>
              <a:t>en</a:t>
            </a:r>
            <a:endParaRPr sz="2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300" b="1" spc="-5" dirty="0">
                <a:latin typeface="Calibri"/>
                <a:cs typeface="Calibri"/>
              </a:rPr>
              <a:t>micro-nutriments</a:t>
            </a:r>
            <a:r>
              <a:rPr sz="2300" b="1" spc="-1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(vit.A,</a:t>
            </a:r>
            <a:r>
              <a:rPr sz="2300" b="1" spc="-20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Vit.D,</a:t>
            </a:r>
            <a:r>
              <a:rPr sz="2300" b="1" spc="-5" dirty="0">
                <a:latin typeface="Calibri"/>
                <a:cs typeface="Calibri"/>
              </a:rPr>
              <a:t> </a:t>
            </a:r>
            <a:r>
              <a:rPr sz="2300" b="1" spc="-55" dirty="0">
                <a:latin typeface="Calibri"/>
                <a:cs typeface="Calibri"/>
              </a:rPr>
              <a:t>Fer,</a:t>
            </a:r>
            <a:r>
              <a:rPr sz="2300" b="1" spc="-5" dirty="0">
                <a:latin typeface="Calibri"/>
                <a:cs typeface="Calibri"/>
              </a:rPr>
              <a:t> Zinc, Iode,</a:t>
            </a:r>
            <a:r>
              <a:rPr sz="2300" b="1" spc="1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Sélénium…)</a:t>
            </a:r>
            <a:endParaRPr sz="2300">
              <a:latin typeface="Calibri"/>
              <a:cs typeface="Calibri"/>
            </a:endParaRPr>
          </a:p>
          <a:p>
            <a:pPr marL="927100" algn="ctr">
              <a:lnSpc>
                <a:spcPct val="100000"/>
              </a:lnSpc>
              <a:spcBef>
                <a:spcPts val="1455"/>
              </a:spcBef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Coût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 la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facture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sanitaire??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229867" y="4500371"/>
            <a:ext cx="6472555" cy="2005964"/>
            <a:chOff x="1229867" y="4500371"/>
            <a:chExt cx="6472555" cy="2005964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9867" y="4500371"/>
              <a:ext cx="4623815" cy="198272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72911" y="4500371"/>
              <a:ext cx="1929384" cy="2005583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7902320" y="5051501"/>
            <a:ext cx="2406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Segoe UI Black"/>
                <a:cs typeface="Segoe UI Black"/>
              </a:rPr>
              <a:t>?</a:t>
            </a:r>
            <a:endParaRPr sz="4000">
              <a:latin typeface="Segoe UI Black"/>
              <a:cs typeface="Segoe UI Black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5903" y="300609"/>
            <a:ext cx="68313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«</a:t>
            </a:r>
            <a:r>
              <a:rPr sz="240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i="1" spc="-20" dirty="0">
                <a:latin typeface="Calibri"/>
                <a:cs typeface="Calibri"/>
              </a:rPr>
              <a:t>Vegetables</a:t>
            </a:r>
            <a:r>
              <a:rPr sz="2400" i="1" spc="-35" dirty="0">
                <a:latin typeface="Calibri"/>
                <a:cs typeface="Calibri"/>
              </a:rPr>
              <a:t> </a:t>
            </a:r>
            <a:r>
              <a:rPr sz="2400" i="1" spc="-15" dirty="0">
                <a:latin typeface="Calibri"/>
                <a:cs typeface="Calibri"/>
              </a:rPr>
              <a:t>to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Combat</a:t>
            </a:r>
            <a:r>
              <a:rPr sz="2400" i="1" spc="-3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the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Hidden</a:t>
            </a:r>
            <a:r>
              <a:rPr sz="2400" i="1" spc="-4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Hunger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in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Africa</a:t>
            </a:r>
            <a:r>
              <a:rPr sz="2400" i="1" spc="75" dirty="0"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/>
                <a:cs typeface="Times New Roman"/>
              </a:rPr>
              <a:t>»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3014" y="820293"/>
            <a:ext cx="8557895" cy="42310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5"/>
              </a:spcBef>
            </a:pPr>
            <a:r>
              <a:rPr sz="2000" b="1" spc="-15" dirty="0">
                <a:latin typeface="Calibri"/>
                <a:cs typeface="Calibri"/>
              </a:rPr>
              <a:t>(Gerard</a:t>
            </a:r>
            <a:r>
              <a:rPr sz="2000" b="1" dirty="0">
                <a:latin typeface="Calibri"/>
                <a:cs typeface="Calibri"/>
              </a:rPr>
              <a:t> Grubben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et</a:t>
            </a:r>
            <a:r>
              <a:rPr sz="2000" b="1" i="1" spc="-2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al.,</a:t>
            </a:r>
            <a:r>
              <a:rPr sz="2000" b="1" i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2014)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5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  <a:buChar char="-"/>
              <a:tabLst>
                <a:tab pos="201930" algn="l"/>
              </a:tabLst>
            </a:pPr>
            <a:r>
              <a:rPr sz="2400" b="1" dirty="0">
                <a:latin typeface="Times New Roman"/>
                <a:cs typeface="Times New Roman"/>
              </a:rPr>
              <a:t>« </a:t>
            </a:r>
            <a:r>
              <a:rPr sz="2400" b="1" dirty="0">
                <a:latin typeface="Calibri"/>
                <a:cs typeface="Calibri"/>
              </a:rPr>
              <a:t>En </a:t>
            </a:r>
            <a:r>
              <a:rPr sz="2400" b="1" spc="-5" dirty="0">
                <a:latin typeface="Calibri"/>
                <a:cs typeface="Calibri"/>
              </a:rPr>
              <a:t>Afrique </a:t>
            </a:r>
            <a:r>
              <a:rPr sz="2400" b="1" spc="-10" dirty="0">
                <a:latin typeface="Calibri"/>
                <a:cs typeface="Calibri"/>
              </a:rPr>
              <a:t>tropicale, </a:t>
            </a:r>
            <a:r>
              <a:rPr sz="2400" b="1" spc="-5" dirty="0">
                <a:latin typeface="Calibri"/>
                <a:cs typeface="Calibri"/>
              </a:rPr>
              <a:t>la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déficience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en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micronutriments</a:t>
            </a:r>
            <a:r>
              <a:rPr sz="2400" b="1" spc="-10" dirty="0">
                <a:latin typeface="Calibri"/>
                <a:cs typeface="Calibri"/>
              </a:rPr>
              <a:t>, </a:t>
            </a:r>
            <a:r>
              <a:rPr sz="2400" b="1" spc="-5" dirty="0">
                <a:latin typeface="Calibri"/>
                <a:cs typeface="Calibri"/>
              </a:rPr>
              <a:t>appelée 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“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Famine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cachée</a:t>
            </a:r>
            <a:r>
              <a:rPr sz="2400" b="1" spc="-5" dirty="0">
                <a:latin typeface="Calibri"/>
                <a:cs typeface="Calibri"/>
              </a:rPr>
              <a:t>” </a:t>
            </a:r>
            <a:r>
              <a:rPr sz="2400" b="1" spc="-10" dirty="0">
                <a:latin typeface="Calibri"/>
                <a:cs typeface="Calibri"/>
              </a:rPr>
              <a:t>est </a:t>
            </a:r>
            <a:r>
              <a:rPr sz="2400" b="1" dirty="0">
                <a:latin typeface="Calibri"/>
                <a:cs typeface="Calibri"/>
              </a:rPr>
              <a:t>une </a:t>
            </a:r>
            <a:r>
              <a:rPr sz="2400" b="1" spc="-5" dirty="0">
                <a:latin typeface="Calibri"/>
                <a:cs typeface="Calibri"/>
              </a:rPr>
              <a:t>cause </a:t>
            </a:r>
            <a:r>
              <a:rPr sz="2400" b="1" spc="-10" dirty="0">
                <a:latin typeface="Calibri"/>
                <a:cs typeface="Calibri"/>
              </a:rPr>
              <a:t>principale </a:t>
            </a:r>
            <a:r>
              <a:rPr sz="2400" b="1" dirty="0">
                <a:latin typeface="Calibri"/>
                <a:cs typeface="Calibri"/>
              </a:rPr>
              <a:t>des </a:t>
            </a:r>
            <a:r>
              <a:rPr sz="2400" b="1" spc="-5" dirty="0">
                <a:latin typeface="Calibri"/>
                <a:cs typeface="Calibri"/>
              </a:rPr>
              <a:t>problèmes de </a:t>
            </a:r>
            <a:r>
              <a:rPr sz="2400" b="1" spc="-15" dirty="0">
                <a:latin typeface="Calibri"/>
                <a:cs typeface="Calibri"/>
              </a:rPr>
              <a:t>santé, 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de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mortalité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élevée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et de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faible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croissance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économique.</a:t>
            </a:r>
            <a:r>
              <a:rPr sz="2400" b="1" spc="45" dirty="0">
                <a:latin typeface="Calibri"/>
                <a:cs typeface="Calibri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»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1200"/>
              </a:spcBef>
              <a:buChar char="-"/>
              <a:tabLst>
                <a:tab pos="296545" algn="l"/>
              </a:tabLst>
            </a:pPr>
            <a:r>
              <a:rPr sz="2400" b="1" dirty="0">
                <a:latin typeface="Times New Roman"/>
                <a:cs typeface="Times New Roman"/>
              </a:rPr>
              <a:t>«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Calibri"/>
                <a:cs typeface="Calibri"/>
              </a:rPr>
              <a:t>Les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nutritionnistes</a:t>
            </a:r>
            <a:r>
              <a:rPr sz="2400" b="1" spc="-5" dirty="0">
                <a:latin typeface="Calibri"/>
                <a:cs typeface="Calibri"/>
              </a:rPr>
              <a:t> de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i="1" spc="-30" dirty="0">
                <a:latin typeface="Calibri"/>
                <a:cs typeface="Calibri"/>
              </a:rPr>
              <a:t>OMS-FAO</a:t>
            </a:r>
            <a:r>
              <a:rPr sz="2400" b="1" i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soulignent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qu’un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peu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de 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legumes 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diversifiés </a:t>
            </a:r>
            <a:r>
              <a:rPr sz="2400" b="1" dirty="0">
                <a:latin typeface="Calibri"/>
                <a:cs typeface="Calibri"/>
              </a:rPr>
              <a:t>par </a:t>
            </a:r>
            <a:r>
              <a:rPr sz="2400" b="1" spc="-5" dirty="0">
                <a:latin typeface="Calibri"/>
                <a:cs typeface="Calibri"/>
              </a:rPr>
              <a:t>jour </a:t>
            </a:r>
            <a:r>
              <a:rPr sz="2400" b="1" spc="-10" dirty="0">
                <a:latin typeface="Calibri"/>
                <a:cs typeface="Calibri"/>
              </a:rPr>
              <a:t>est </a:t>
            </a:r>
            <a:r>
              <a:rPr sz="2400" b="1" spc="-5" dirty="0">
                <a:latin typeface="Calibri"/>
                <a:cs typeface="Calibri"/>
              </a:rPr>
              <a:t>essential </a:t>
            </a:r>
            <a:r>
              <a:rPr sz="2400" b="1" dirty="0">
                <a:latin typeface="Calibri"/>
                <a:cs typeface="Calibri"/>
              </a:rPr>
              <a:t>pour une 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diète équilibrée</a:t>
            </a:r>
            <a:r>
              <a:rPr sz="2400" b="1" spc="-10" dirty="0">
                <a:latin typeface="Calibri"/>
                <a:cs typeface="Calibri"/>
              </a:rPr>
              <a:t>, 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en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particular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pour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les </a:t>
            </a:r>
            <a:r>
              <a:rPr sz="2400" b="1" spc="-15" dirty="0">
                <a:solidFill>
                  <a:srgbClr val="0000FF"/>
                </a:solidFill>
                <a:latin typeface="Calibri"/>
                <a:cs typeface="Calibri"/>
              </a:rPr>
              <a:t>enfants</a:t>
            </a:r>
            <a:r>
              <a:rPr sz="2400" b="1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et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les 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femmes enceintes</a:t>
            </a:r>
            <a:r>
              <a:rPr sz="2400" b="1" spc="-10" dirty="0">
                <a:latin typeface="Calibri"/>
                <a:cs typeface="Calibri"/>
              </a:rPr>
              <a:t>.</a:t>
            </a:r>
            <a:r>
              <a:rPr sz="2400" b="1" spc="60" dirty="0">
                <a:latin typeface="Calibri"/>
                <a:cs typeface="Calibri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»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1200"/>
              </a:spcBef>
              <a:buChar char="-"/>
              <a:tabLst>
                <a:tab pos="227965" algn="l"/>
              </a:tabLst>
            </a:pPr>
            <a:r>
              <a:rPr sz="2400" b="1" dirty="0">
                <a:latin typeface="Times New Roman"/>
                <a:cs typeface="Times New Roman"/>
              </a:rPr>
              <a:t>« </a:t>
            </a:r>
            <a:r>
              <a:rPr sz="2400" b="1" dirty="0">
                <a:latin typeface="Calibri"/>
                <a:cs typeface="Calibri"/>
              </a:rPr>
              <a:t>Les </a:t>
            </a:r>
            <a:r>
              <a:rPr sz="2400" b="1" spc="-15" dirty="0">
                <a:latin typeface="Calibri"/>
                <a:cs typeface="Calibri"/>
              </a:rPr>
              <a:t>programmes </a:t>
            </a:r>
            <a:r>
              <a:rPr sz="2400" b="1" spc="-5" dirty="0">
                <a:latin typeface="Calibri"/>
                <a:cs typeface="Calibri"/>
              </a:rPr>
              <a:t>de </a:t>
            </a:r>
            <a:r>
              <a:rPr sz="2400" b="1" spc="-10" dirty="0">
                <a:latin typeface="Calibri"/>
                <a:cs typeface="Calibri"/>
              </a:rPr>
              <a:t>“sécurité alimentaire” </a:t>
            </a:r>
            <a:r>
              <a:rPr sz="2400" b="1" dirty="0">
                <a:latin typeface="Calibri"/>
                <a:cs typeface="Calibri"/>
              </a:rPr>
              <a:t>en </a:t>
            </a:r>
            <a:r>
              <a:rPr sz="2400" b="1" spc="-5" dirty="0">
                <a:latin typeface="Calibri"/>
                <a:cs typeface="Calibri"/>
              </a:rPr>
              <a:t>Afrique </a:t>
            </a:r>
            <a:r>
              <a:rPr sz="2400" b="1" spc="-10" dirty="0">
                <a:latin typeface="Calibri"/>
                <a:cs typeface="Calibri"/>
              </a:rPr>
              <a:t>doivent 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accorder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plus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d’attention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à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la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promotion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des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légumes</a:t>
            </a:r>
            <a:r>
              <a:rPr sz="2400" b="1" spc="5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pour</a:t>
            </a:r>
            <a:r>
              <a:rPr sz="2400" b="1" spc="53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la 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santé.</a:t>
            </a:r>
            <a:r>
              <a:rPr sz="2400" b="1" spc="55" dirty="0">
                <a:latin typeface="Calibri"/>
                <a:cs typeface="Calibri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»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54522" y="2850466"/>
            <a:ext cx="3884071" cy="111275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123" y="117347"/>
            <a:ext cx="3672840" cy="206501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28744" y="213359"/>
            <a:ext cx="4463796" cy="1735836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51459" y="2493264"/>
            <a:ext cx="8641080" cy="3888104"/>
            <a:chOff x="251459" y="2493264"/>
            <a:chExt cx="8641080" cy="3888104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96083" y="4296156"/>
              <a:ext cx="6696456" cy="20848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1459" y="2493264"/>
              <a:ext cx="2555748" cy="255574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8916" y="346075"/>
            <a:ext cx="37058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3333FF"/>
                </a:solidFill>
              </a:rPr>
              <a:t>3-2-</a:t>
            </a:r>
            <a:r>
              <a:rPr sz="2400" spc="-10" dirty="0">
                <a:solidFill>
                  <a:srgbClr val="3333FF"/>
                </a:solidFill>
              </a:rPr>
              <a:t> Ressources</a:t>
            </a:r>
            <a:r>
              <a:rPr sz="2400" spc="-15" dirty="0">
                <a:solidFill>
                  <a:srgbClr val="3333FF"/>
                </a:solidFill>
              </a:rPr>
              <a:t> </a:t>
            </a:r>
            <a:r>
              <a:rPr sz="2400" dirty="0">
                <a:solidFill>
                  <a:srgbClr val="3333FF"/>
                </a:solidFill>
              </a:rPr>
              <a:t>pour</a:t>
            </a:r>
            <a:r>
              <a:rPr sz="2400" spc="-35" dirty="0">
                <a:solidFill>
                  <a:srgbClr val="3333FF"/>
                </a:solidFill>
              </a:rPr>
              <a:t> </a:t>
            </a:r>
            <a:r>
              <a:rPr sz="2400" spc="-5" dirty="0">
                <a:solidFill>
                  <a:srgbClr val="3333FF"/>
                </a:solidFill>
              </a:rPr>
              <a:t>la</a:t>
            </a:r>
            <a:r>
              <a:rPr sz="2400" spc="-10" dirty="0">
                <a:solidFill>
                  <a:srgbClr val="3333FF"/>
                </a:solidFill>
              </a:rPr>
              <a:t> </a:t>
            </a:r>
            <a:r>
              <a:rPr sz="2400" spc="-15" dirty="0">
                <a:solidFill>
                  <a:srgbClr val="3333FF"/>
                </a:solidFill>
              </a:rPr>
              <a:t>santé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827443" y="3155172"/>
            <a:ext cx="500380" cy="257175"/>
          </a:xfrm>
          <a:custGeom>
            <a:avLst/>
            <a:gdLst/>
            <a:ahLst/>
            <a:cxnLst/>
            <a:rect l="l" t="t" r="r" b="b"/>
            <a:pathLst>
              <a:path w="500380" h="257175">
                <a:moveTo>
                  <a:pt x="337803" y="157163"/>
                </a:moveTo>
                <a:lnTo>
                  <a:pt x="257479" y="203723"/>
                </a:lnTo>
                <a:lnTo>
                  <a:pt x="248982" y="211226"/>
                </a:lnTo>
                <a:lnTo>
                  <a:pt x="244192" y="221075"/>
                </a:lnTo>
                <a:lnTo>
                  <a:pt x="243445" y="231995"/>
                </a:lnTo>
                <a:lnTo>
                  <a:pt x="247078" y="242712"/>
                </a:lnTo>
                <a:lnTo>
                  <a:pt x="254596" y="251233"/>
                </a:lnTo>
                <a:lnTo>
                  <a:pt x="264447" y="256016"/>
                </a:lnTo>
                <a:lnTo>
                  <a:pt x="275376" y="256750"/>
                </a:lnTo>
                <a:lnTo>
                  <a:pt x="286131" y="253126"/>
                </a:lnTo>
                <a:lnTo>
                  <a:pt x="451398" y="157495"/>
                </a:lnTo>
                <a:lnTo>
                  <a:pt x="443445" y="157495"/>
                </a:lnTo>
                <a:lnTo>
                  <a:pt x="337803" y="157163"/>
                </a:lnTo>
                <a:close/>
              </a:path>
              <a:path w="500380" h="257175">
                <a:moveTo>
                  <a:pt x="386852" y="128730"/>
                </a:moveTo>
                <a:lnTo>
                  <a:pt x="337803" y="157163"/>
                </a:lnTo>
                <a:lnTo>
                  <a:pt x="443445" y="157495"/>
                </a:lnTo>
                <a:lnTo>
                  <a:pt x="443463" y="153558"/>
                </a:lnTo>
                <a:lnTo>
                  <a:pt x="429094" y="153558"/>
                </a:lnTo>
                <a:lnTo>
                  <a:pt x="386852" y="128730"/>
                </a:lnTo>
                <a:close/>
              </a:path>
              <a:path w="500380" h="257175">
                <a:moveTo>
                  <a:pt x="276193" y="0"/>
                </a:moveTo>
                <a:lnTo>
                  <a:pt x="265260" y="682"/>
                </a:lnTo>
                <a:lnTo>
                  <a:pt x="255376" y="5413"/>
                </a:lnTo>
                <a:lnTo>
                  <a:pt x="247802" y="13858"/>
                </a:lnTo>
                <a:lnTo>
                  <a:pt x="244107" y="24578"/>
                </a:lnTo>
                <a:lnTo>
                  <a:pt x="244786" y="35512"/>
                </a:lnTo>
                <a:lnTo>
                  <a:pt x="249513" y="45398"/>
                </a:lnTo>
                <a:lnTo>
                  <a:pt x="257962" y="52974"/>
                </a:lnTo>
                <a:lnTo>
                  <a:pt x="337992" y="100012"/>
                </a:lnTo>
                <a:lnTo>
                  <a:pt x="443699" y="100345"/>
                </a:lnTo>
                <a:lnTo>
                  <a:pt x="443445" y="157495"/>
                </a:lnTo>
                <a:lnTo>
                  <a:pt x="451398" y="157495"/>
                </a:lnTo>
                <a:lnTo>
                  <a:pt x="500341" y="129174"/>
                </a:lnTo>
                <a:lnTo>
                  <a:pt x="286918" y="3698"/>
                </a:lnTo>
                <a:lnTo>
                  <a:pt x="276193" y="0"/>
                </a:lnTo>
                <a:close/>
              </a:path>
              <a:path w="500380" h="257175">
                <a:moveTo>
                  <a:pt x="177" y="98948"/>
                </a:moveTo>
                <a:lnTo>
                  <a:pt x="0" y="156098"/>
                </a:lnTo>
                <a:lnTo>
                  <a:pt x="337803" y="157163"/>
                </a:lnTo>
                <a:lnTo>
                  <a:pt x="386852" y="128730"/>
                </a:lnTo>
                <a:lnTo>
                  <a:pt x="337992" y="100012"/>
                </a:lnTo>
                <a:lnTo>
                  <a:pt x="177" y="98948"/>
                </a:lnTo>
                <a:close/>
              </a:path>
              <a:path w="500380" h="257175">
                <a:moveTo>
                  <a:pt x="429247" y="104155"/>
                </a:moveTo>
                <a:lnTo>
                  <a:pt x="386852" y="128730"/>
                </a:lnTo>
                <a:lnTo>
                  <a:pt x="429094" y="153558"/>
                </a:lnTo>
                <a:lnTo>
                  <a:pt x="429247" y="104155"/>
                </a:lnTo>
                <a:close/>
              </a:path>
              <a:path w="500380" h="257175">
                <a:moveTo>
                  <a:pt x="443682" y="104155"/>
                </a:moveTo>
                <a:lnTo>
                  <a:pt x="429247" y="104155"/>
                </a:lnTo>
                <a:lnTo>
                  <a:pt x="429094" y="153558"/>
                </a:lnTo>
                <a:lnTo>
                  <a:pt x="443463" y="153558"/>
                </a:lnTo>
                <a:lnTo>
                  <a:pt x="443682" y="104155"/>
                </a:lnTo>
                <a:close/>
              </a:path>
              <a:path w="500380" h="257175">
                <a:moveTo>
                  <a:pt x="337992" y="100012"/>
                </a:moveTo>
                <a:lnTo>
                  <a:pt x="386852" y="128730"/>
                </a:lnTo>
                <a:lnTo>
                  <a:pt x="429247" y="104155"/>
                </a:lnTo>
                <a:lnTo>
                  <a:pt x="443682" y="104155"/>
                </a:lnTo>
                <a:lnTo>
                  <a:pt x="443699" y="100345"/>
                </a:lnTo>
                <a:lnTo>
                  <a:pt x="337992" y="100012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07593" y="917575"/>
            <a:ext cx="8235950" cy="42875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7640" indent="-155575">
              <a:lnSpc>
                <a:spcPct val="100000"/>
              </a:lnSpc>
              <a:spcBef>
                <a:spcPts val="105"/>
              </a:spcBef>
              <a:buChar char="-"/>
              <a:tabLst>
                <a:tab pos="168275" algn="l"/>
              </a:tabLst>
            </a:pPr>
            <a:r>
              <a:rPr sz="2300" b="1" spc="-10" dirty="0">
                <a:latin typeface="Calibri"/>
                <a:cs typeface="Calibri"/>
              </a:rPr>
              <a:t>Développement</a:t>
            </a:r>
            <a:r>
              <a:rPr sz="2300" b="1" spc="3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de</a:t>
            </a:r>
            <a:r>
              <a:rPr sz="2300" b="1" spc="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la</a:t>
            </a:r>
            <a:r>
              <a:rPr sz="2300" b="1" spc="20" dirty="0"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0000FF"/>
                </a:solidFill>
                <a:latin typeface="Calibri"/>
                <a:cs typeface="Calibri"/>
              </a:rPr>
              <a:t>médecine</a:t>
            </a:r>
            <a:r>
              <a:rPr sz="2300" b="1" spc="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0000FF"/>
                </a:solidFill>
                <a:latin typeface="Calibri"/>
                <a:cs typeface="Calibri"/>
              </a:rPr>
              <a:t>alternative </a:t>
            </a:r>
            <a:r>
              <a:rPr sz="2300" b="1" spc="-5" dirty="0">
                <a:latin typeface="Calibri"/>
                <a:cs typeface="Calibri"/>
              </a:rPr>
              <a:t>(phytothérapie…)</a:t>
            </a:r>
            <a:endParaRPr sz="2300">
              <a:latin typeface="Calibri"/>
              <a:cs typeface="Calibri"/>
            </a:endParaRPr>
          </a:p>
          <a:p>
            <a:pPr marL="251460" indent="-239395">
              <a:lnSpc>
                <a:spcPct val="100000"/>
              </a:lnSpc>
              <a:buChar char="-"/>
              <a:tabLst>
                <a:tab pos="251460" algn="l"/>
                <a:tab pos="252095" algn="l"/>
                <a:tab pos="789305" algn="l"/>
                <a:tab pos="1144905" algn="l"/>
                <a:tab pos="1598930" algn="l"/>
                <a:tab pos="1964689" algn="l"/>
                <a:tab pos="3444875" algn="l"/>
                <a:tab pos="4668520" algn="l"/>
                <a:tab pos="5319395" algn="l"/>
                <a:tab pos="6148705" algn="l"/>
                <a:tab pos="7785734" algn="l"/>
              </a:tabLst>
            </a:pPr>
            <a:r>
              <a:rPr sz="2300" b="1" dirty="0">
                <a:latin typeface="Calibri"/>
                <a:cs typeface="Calibri"/>
              </a:rPr>
              <a:t>Les	</a:t>
            </a:r>
            <a:r>
              <a:rPr sz="2300" b="1" dirty="0">
                <a:solidFill>
                  <a:srgbClr val="0000FF"/>
                </a:solidFill>
                <a:latin typeface="Calibri"/>
                <a:cs typeface="Calibri"/>
              </a:rPr>
              <a:t>¾	</a:t>
            </a:r>
            <a:r>
              <a:rPr sz="2300" b="1" spc="-5" dirty="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sz="2300" b="1" dirty="0">
                <a:solidFill>
                  <a:srgbClr val="0000FF"/>
                </a:solidFill>
                <a:latin typeface="Calibri"/>
                <a:cs typeface="Calibri"/>
              </a:rPr>
              <a:t>e	</a:t>
            </a:r>
            <a:r>
              <a:rPr sz="2300" b="1" spc="-5" dirty="0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sz="2300" b="1" dirty="0">
                <a:solidFill>
                  <a:srgbClr val="0000FF"/>
                </a:solidFill>
                <a:latin typeface="Calibri"/>
                <a:cs typeface="Calibri"/>
              </a:rPr>
              <a:t>a	popul</a:t>
            </a:r>
            <a:r>
              <a:rPr sz="2300" b="1" spc="-25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2300" b="1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2300" b="1" spc="10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2300" b="1" dirty="0">
                <a:solidFill>
                  <a:srgbClr val="0000FF"/>
                </a:solidFill>
                <a:latin typeface="Calibri"/>
                <a:cs typeface="Calibri"/>
              </a:rPr>
              <a:t>on	</a:t>
            </a:r>
            <a:r>
              <a:rPr sz="2300" b="1" dirty="0">
                <a:latin typeface="Calibri"/>
                <a:cs typeface="Calibri"/>
              </a:rPr>
              <a:t>hu</a:t>
            </a:r>
            <a:r>
              <a:rPr sz="2300" b="1" spc="-5" dirty="0">
                <a:latin typeface="Calibri"/>
                <a:cs typeface="Calibri"/>
              </a:rPr>
              <a:t>m</a:t>
            </a:r>
            <a:r>
              <a:rPr sz="2300" b="1" dirty="0">
                <a:latin typeface="Calibri"/>
                <a:cs typeface="Calibri"/>
              </a:rPr>
              <a:t>aine	</a:t>
            </a:r>
            <a:r>
              <a:rPr sz="2300" b="1" spc="-35" dirty="0">
                <a:latin typeface="Calibri"/>
                <a:cs typeface="Calibri"/>
              </a:rPr>
              <a:t>f</a:t>
            </a:r>
            <a:r>
              <a:rPr sz="2300" b="1" dirty="0">
                <a:latin typeface="Calibri"/>
                <a:cs typeface="Calibri"/>
              </a:rPr>
              <a:t>o</a:t>
            </a:r>
            <a:r>
              <a:rPr sz="2300" b="1" spc="-35" dirty="0">
                <a:latin typeface="Calibri"/>
                <a:cs typeface="Calibri"/>
              </a:rPr>
              <a:t>n</a:t>
            </a:r>
            <a:r>
              <a:rPr sz="2300" b="1" dirty="0">
                <a:latin typeface="Calibri"/>
                <a:cs typeface="Calibri"/>
              </a:rPr>
              <a:t>t	appel	di</a:t>
            </a:r>
            <a:r>
              <a:rPr sz="2300" b="1" spc="-35" dirty="0">
                <a:latin typeface="Calibri"/>
                <a:cs typeface="Calibri"/>
              </a:rPr>
              <a:t>r</a:t>
            </a:r>
            <a:r>
              <a:rPr sz="2300" b="1" spc="-5" dirty="0">
                <a:latin typeface="Calibri"/>
                <a:cs typeface="Calibri"/>
              </a:rPr>
              <a:t>ec</a:t>
            </a:r>
            <a:r>
              <a:rPr sz="2300" b="1" spc="-25" dirty="0">
                <a:latin typeface="Calibri"/>
                <a:cs typeface="Calibri"/>
              </a:rPr>
              <a:t>t</a:t>
            </a:r>
            <a:r>
              <a:rPr sz="2300" b="1" spc="-5" dirty="0">
                <a:latin typeface="Calibri"/>
                <a:cs typeface="Calibri"/>
              </a:rPr>
              <a:t>eme</a:t>
            </a:r>
            <a:r>
              <a:rPr sz="2300" b="1" spc="-25" dirty="0">
                <a:latin typeface="Calibri"/>
                <a:cs typeface="Calibri"/>
              </a:rPr>
              <a:t>n</a:t>
            </a:r>
            <a:r>
              <a:rPr sz="2300" b="1" dirty="0">
                <a:latin typeface="Calibri"/>
                <a:cs typeface="Calibri"/>
              </a:rPr>
              <a:t>t	aux</a:t>
            </a:r>
            <a:endParaRPr sz="2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300" b="1" spc="-10" dirty="0">
                <a:latin typeface="Calibri"/>
                <a:cs typeface="Calibri"/>
              </a:rPr>
              <a:t>plantes</a:t>
            </a:r>
            <a:r>
              <a:rPr sz="2300" b="1" spc="-2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pour</a:t>
            </a:r>
            <a:r>
              <a:rPr sz="2300" b="1" spc="-1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se</a:t>
            </a:r>
            <a:r>
              <a:rPr sz="2300" b="1" spc="-5" dirty="0">
                <a:latin typeface="Calibri"/>
                <a:cs typeface="Calibri"/>
              </a:rPr>
              <a:t> </a:t>
            </a:r>
            <a:r>
              <a:rPr sz="2300" b="1" spc="-30" dirty="0">
                <a:latin typeface="Calibri"/>
                <a:cs typeface="Calibri"/>
              </a:rPr>
              <a:t>soigner.</a:t>
            </a:r>
            <a:endParaRPr sz="2300">
              <a:latin typeface="Calibri"/>
              <a:cs typeface="Calibri"/>
            </a:endParaRPr>
          </a:p>
          <a:p>
            <a:pPr marL="12700" marR="6985">
              <a:lnSpc>
                <a:spcPct val="100000"/>
              </a:lnSpc>
              <a:buChar char="-"/>
              <a:tabLst>
                <a:tab pos="209550" algn="l"/>
              </a:tabLst>
            </a:pPr>
            <a:r>
              <a:rPr sz="2300" b="1" dirty="0">
                <a:latin typeface="Calibri"/>
                <a:cs typeface="Calibri"/>
              </a:rPr>
              <a:t>Médecine</a:t>
            </a:r>
            <a:r>
              <a:rPr sz="2300" b="1" spc="31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occidentale</a:t>
            </a:r>
            <a:r>
              <a:rPr sz="2300" b="1" spc="32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:</a:t>
            </a:r>
            <a:r>
              <a:rPr sz="2300" b="1" spc="320" dirty="0"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0000FF"/>
                </a:solidFill>
                <a:latin typeface="Calibri"/>
                <a:cs typeface="Calibri"/>
              </a:rPr>
              <a:t>50%</a:t>
            </a:r>
            <a:r>
              <a:rPr sz="2300" b="1" spc="3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0000FF"/>
                </a:solidFill>
                <a:latin typeface="Calibri"/>
                <a:cs typeface="Calibri"/>
              </a:rPr>
              <a:t>des</a:t>
            </a:r>
            <a:r>
              <a:rPr sz="2300" b="1" spc="3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0000FF"/>
                </a:solidFill>
                <a:latin typeface="Calibri"/>
                <a:cs typeface="Calibri"/>
              </a:rPr>
              <a:t>produits</a:t>
            </a:r>
            <a:r>
              <a:rPr sz="2300" b="1" spc="3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basés</a:t>
            </a:r>
            <a:r>
              <a:rPr sz="2300" b="1" spc="32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sur</a:t>
            </a:r>
            <a:r>
              <a:rPr sz="2300" b="1" spc="32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plus</a:t>
            </a:r>
            <a:r>
              <a:rPr sz="2300" b="1" spc="32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de</a:t>
            </a:r>
            <a:r>
              <a:rPr sz="2300" b="1" spc="31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120 </a:t>
            </a:r>
            <a:r>
              <a:rPr sz="2300" b="1" spc="-50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principes</a:t>
            </a:r>
            <a:r>
              <a:rPr sz="2300" b="1" spc="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actifs</a:t>
            </a:r>
            <a:r>
              <a:rPr sz="2300" b="1" spc="-15" dirty="0">
                <a:latin typeface="Calibri"/>
                <a:cs typeface="Calibri"/>
              </a:rPr>
              <a:t> </a:t>
            </a:r>
            <a:r>
              <a:rPr sz="2300" b="1" spc="-20" dirty="0">
                <a:latin typeface="Calibri"/>
                <a:cs typeface="Calibri"/>
              </a:rPr>
              <a:t>d’origine</a:t>
            </a:r>
            <a:r>
              <a:rPr sz="2300" b="1" spc="-30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végétale.</a:t>
            </a:r>
            <a:endParaRPr sz="2300">
              <a:latin typeface="Calibri"/>
              <a:cs typeface="Calibri"/>
            </a:endParaRPr>
          </a:p>
          <a:p>
            <a:pPr marL="167640" indent="-155575">
              <a:lnSpc>
                <a:spcPct val="100000"/>
              </a:lnSpc>
              <a:buChar char="-"/>
              <a:tabLst>
                <a:tab pos="168275" algn="l"/>
              </a:tabLst>
            </a:pPr>
            <a:r>
              <a:rPr sz="2300" b="1" spc="-5" dirty="0">
                <a:latin typeface="Calibri"/>
                <a:cs typeface="Calibri"/>
              </a:rPr>
              <a:t>Plus</a:t>
            </a:r>
            <a:r>
              <a:rPr sz="2300" b="1" dirty="0">
                <a:latin typeface="Calibri"/>
                <a:cs typeface="Calibri"/>
              </a:rPr>
              <a:t> de</a:t>
            </a:r>
            <a:r>
              <a:rPr sz="2300" b="1" spc="15" dirty="0"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00AF50"/>
                </a:solidFill>
                <a:latin typeface="Calibri"/>
                <a:cs typeface="Calibri"/>
              </a:rPr>
              <a:t>5000 </a:t>
            </a:r>
            <a:r>
              <a:rPr sz="2300" b="1" spc="-10" dirty="0">
                <a:solidFill>
                  <a:srgbClr val="00AF50"/>
                </a:solidFill>
                <a:latin typeface="Calibri"/>
                <a:cs typeface="Calibri"/>
              </a:rPr>
              <a:t>plantes</a:t>
            </a:r>
            <a:r>
              <a:rPr sz="2300" b="1" spc="-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00AF50"/>
                </a:solidFill>
                <a:latin typeface="Calibri"/>
                <a:cs typeface="Calibri"/>
              </a:rPr>
              <a:t>étudiées</a:t>
            </a:r>
            <a:r>
              <a:rPr sz="2300" b="1" spc="-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pour</a:t>
            </a:r>
            <a:r>
              <a:rPr sz="2300" b="1" spc="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leurs</a:t>
            </a:r>
            <a:r>
              <a:rPr sz="2300" b="1" spc="-1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vertus thérapeutiques</a:t>
            </a:r>
            <a:r>
              <a:rPr sz="2300" b="1" spc="-2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…</a:t>
            </a:r>
            <a:endParaRPr sz="23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</a:pPr>
            <a:r>
              <a:rPr sz="2300" b="1" i="1" spc="-15" dirty="0">
                <a:solidFill>
                  <a:srgbClr val="00AF50"/>
                </a:solidFill>
                <a:latin typeface="Calibri"/>
                <a:cs typeface="Calibri"/>
              </a:rPr>
              <a:t>Potentiel</a:t>
            </a:r>
            <a:r>
              <a:rPr sz="2300" b="1" i="1" spc="-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300" b="1" i="1" spc="-5" dirty="0">
                <a:solidFill>
                  <a:srgbClr val="00AF50"/>
                </a:solidFill>
                <a:latin typeface="Calibri"/>
                <a:cs typeface="Calibri"/>
              </a:rPr>
              <a:t>énorme</a:t>
            </a:r>
            <a:r>
              <a:rPr sz="2300" b="1" i="1" spc="-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300" b="1" i="1" spc="-5" dirty="0">
                <a:solidFill>
                  <a:srgbClr val="00AF50"/>
                </a:solidFill>
                <a:latin typeface="Calibri"/>
                <a:cs typeface="Calibri"/>
              </a:rPr>
              <a:t>non</a:t>
            </a:r>
            <a:r>
              <a:rPr sz="2300" b="1" i="1" spc="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300" b="1" i="1" spc="-5" dirty="0">
                <a:solidFill>
                  <a:srgbClr val="00AF50"/>
                </a:solidFill>
                <a:latin typeface="Calibri"/>
                <a:cs typeface="Calibri"/>
              </a:rPr>
              <a:t>identifié</a:t>
            </a:r>
            <a:r>
              <a:rPr sz="2300" b="1" i="1" spc="-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300" b="1" i="1" spc="-10" dirty="0">
                <a:solidFill>
                  <a:srgbClr val="00AF50"/>
                </a:solidFill>
                <a:latin typeface="Calibri"/>
                <a:cs typeface="Calibri"/>
              </a:rPr>
              <a:t>et</a:t>
            </a:r>
            <a:r>
              <a:rPr sz="2300" b="1" i="1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300" b="1" i="1" spc="-5" dirty="0">
                <a:solidFill>
                  <a:srgbClr val="00AF50"/>
                </a:solidFill>
                <a:latin typeface="Calibri"/>
                <a:cs typeface="Calibri"/>
              </a:rPr>
              <a:t>non</a:t>
            </a:r>
            <a:r>
              <a:rPr sz="2300" b="1" i="1" spc="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300" b="1" i="1" spc="-5" dirty="0">
                <a:solidFill>
                  <a:srgbClr val="00AF50"/>
                </a:solidFill>
                <a:latin typeface="Calibri"/>
                <a:cs typeface="Calibri"/>
              </a:rPr>
              <a:t>utilisé..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600">
              <a:latin typeface="Calibri"/>
              <a:cs typeface="Calibri"/>
            </a:endParaRPr>
          </a:p>
          <a:p>
            <a:pPr marL="539115" lvl="1" indent="-213995">
              <a:lnSpc>
                <a:spcPct val="100000"/>
              </a:lnSpc>
              <a:spcBef>
                <a:spcPts val="5"/>
              </a:spcBef>
              <a:buChar char="•"/>
              <a:tabLst>
                <a:tab pos="539750" algn="l"/>
              </a:tabLst>
            </a:pPr>
            <a:r>
              <a:rPr sz="2300" b="1" spc="-5" dirty="0">
                <a:latin typeface="Calibri"/>
                <a:cs typeface="Calibri"/>
              </a:rPr>
              <a:t>Nouvelle" conception</a:t>
            </a:r>
            <a:r>
              <a:rPr sz="2300" b="1" dirty="0">
                <a:latin typeface="Calibri"/>
                <a:cs typeface="Calibri"/>
              </a:rPr>
              <a:t> de</a:t>
            </a:r>
            <a:r>
              <a:rPr sz="2300" b="1" spc="10" dirty="0">
                <a:latin typeface="Calibri"/>
                <a:cs typeface="Calibri"/>
              </a:rPr>
              <a:t> </a:t>
            </a:r>
            <a:r>
              <a:rPr sz="2300" b="1" spc="-15" dirty="0">
                <a:latin typeface="Calibri"/>
                <a:cs typeface="Calibri"/>
              </a:rPr>
              <a:t>l’</a:t>
            </a:r>
            <a:r>
              <a:rPr sz="2300" b="1" spc="-15" dirty="0">
                <a:solidFill>
                  <a:srgbClr val="0000FF"/>
                </a:solidFill>
                <a:latin typeface="Calibri"/>
                <a:cs typeface="Calibri"/>
              </a:rPr>
              <a:t>alimentation</a:t>
            </a:r>
            <a:r>
              <a:rPr sz="2300" b="1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:</a:t>
            </a:r>
            <a:r>
              <a:rPr sz="2300" b="1" spc="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nourrir</a:t>
            </a:r>
            <a:r>
              <a:rPr sz="2300" b="1" spc="-1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et</a:t>
            </a:r>
            <a:r>
              <a:rPr sz="2300" b="1" spc="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prévenir</a:t>
            </a:r>
            <a:endParaRPr sz="2300">
              <a:latin typeface="Calibri"/>
              <a:cs typeface="Calibri"/>
            </a:endParaRPr>
          </a:p>
          <a:p>
            <a:pPr marL="2026920" lvl="2" indent="-155575">
              <a:lnSpc>
                <a:spcPct val="100000"/>
              </a:lnSpc>
              <a:buClr>
                <a:srgbClr val="000000"/>
              </a:buClr>
              <a:buChar char="-"/>
              <a:tabLst>
                <a:tab pos="2027555" algn="l"/>
              </a:tabLst>
            </a:pPr>
            <a:r>
              <a:rPr sz="2300" b="1" dirty="0">
                <a:solidFill>
                  <a:srgbClr val="0000FF"/>
                </a:solidFill>
                <a:latin typeface="Calibri"/>
                <a:cs typeface="Calibri"/>
              </a:rPr>
              <a:t>nutrition</a:t>
            </a:r>
            <a:endParaRPr sz="2300">
              <a:latin typeface="Calibri"/>
              <a:cs typeface="Calibri"/>
            </a:endParaRPr>
          </a:p>
          <a:p>
            <a:pPr marL="2026920" lvl="2" indent="-155575">
              <a:lnSpc>
                <a:spcPct val="100000"/>
              </a:lnSpc>
              <a:buChar char="-"/>
              <a:tabLst>
                <a:tab pos="2027555" algn="l"/>
              </a:tabLst>
            </a:pPr>
            <a:r>
              <a:rPr sz="2300" b="1" spc="-5" dirty="0">
                <a:latin typeface="Calibri"/>
                <a:cs typeface="Calibri"/>
              </a:rPr>
              <a:t>amélioration</a:t>
            </a:r>
            <a:r>
              <a:rPr sz="2300" b="1" spc="-2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de</a:t>
            </a:r>
            <a:r>
              <a:rPr sz="2300" b="1" spc="-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la</a:t>
            </a:r>
            <a:r>
              <a:rPr sz="2300" b="1" spc="-30" dirty="0"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0000FF"/>
                </a:solidFill>
                <a:latin typeface="Calibri"/>
                <a:cs typeface="Calibri"/>
              </a:rPr>
              <a:t>santé</a:t>
            </a:r>
            <a:endParaRPr sz="2300">
              <a:latin typeface="Calibri"/>
              <a:cs typeface="Calibri"/>
            </a:endParaRPr>
          </a:p>
          <a:p>
            <a:pPr marL="2026920" lvl="2" indent="-155575">
              <a:lnSpc>
                <a:spcPct val="100000"/>
              </a:lnSpc>
              <a:buClr>
                <a:srgbClr val="000000"/>
              </a:buClr>
              <a:buChar char="-"/>
              <a:tabLst>
                <a:tab pos="2027555" algn="l"/>
              </a:tabLst>
            </a:pPr>
            <a:r>
              <a:rPr sz="2300" b="1" spc="-10" dirty="0">
                <a:solidFill>
                  <a:srgbClr val="0000FF"/>
                </a:solidFill>
                <a:latin typeface="Calibri"/>
                <a:cs typeface="Calibri"/>
              </a:rPr>
              <a:t>protection </a:t>
            </a:r>
            <a:r>
              <a:rPr sz="2300" b="1" spc="-15" dirty="0">
                <a:latin typeface="Calibri"/>
                <a:cs typeface="Calibri"/>
              </a:rPr>
              <a:t>contre</a:t>
            </a:r>
            <a:r>
              <a:rPr sz="2300" b="1" dirty="0">
                <a:latin typeface="Calibri"/>
                <a:cs typeface="Calibri"/>
              </a:rPr>
              <a:t> les</a:t>
            </a:r>
            <a:r>
              <a:rPr sz="2300" b="1" spc="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maladies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3504" y="188976"/>
            <a:ext cx="7929880" cy="1507490"/>
          </a:xfrm>
          <a:prstGeom prst="rect">
            <a:avLst/>
          </a:prstGeom>
          <a:ln w="9525">
            <a:solidFill>
              <a:srgbClr val="00AF50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90805" algn="just">
              <a:lnSpc>
                <a:spcPct val="100000"/>
              </a:lnSpc>
              <a:spcBef>
                <a:spcPts val="204"/>
              </a:spcBef>
            </a:pPr>
            <a:r>
              <a:rPr sz="2300" b="1" dirty="0">
                <a:latin typeface="Calibri"/>
                <a:cs typeface="Calibri"/>
              </a:rPr>
              <a:t>-</a:t>
            </a:r>
            <a:r>
              <a:rPr sz="2300" b="1" spc="-5" dirty="0">
                <a:latin typeface="Calibri"/>
                <a:cs typeface="Calibri"/>
              </a:rPr>
              <a:t> "</a:t>
            </a:r>
            <a:r>
              <a:rPr sz="2300" b="1" spc="-5" dirty="0">
                <a:solidFill>
                  <a:srgbClr val="00AF50"/>
                </a:solidFill>
                <a:latin typeface="Calibri"/>
                <a:cs typeface="Calibri"/>
              </a:rPr>
              <a:t>Aliments</a:t>
            </a:r>
            <a:r>
              <a:rPr sz="2300" b="1" spc="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00AF50"/>
                </a:solidFill>
                <a:latin typeface="Calibri"/>
                <a:cs typeface="Calibri"/>
              </a:rPr>
              <a:t>fonctionnels</a:t>
            </a:r>
            <a:r>
              <a:rPr sz="2300" b="1" spc="-5" dirty="0">
                <a:latin typeface="Calibri"/>
                <a:cs typeface="Calibri"/>
              </a:rPr>
              <a:t>" ou</a:t>
            </a:r>
            <a:r>
              <a:rPr sz="2300" b="1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"</a:t>
            </a:r>
            <a:r>
              <a:rPr sz="2300" b="1" spc="-5" dirty="0">
                <a:solidFill>
                  <a:srgbClr val="00AF50"/>
                </a:solidFill>
                <a:latin typeface="Calibri"/>
                <a:cs typeface="Calibri"/>
              </a:rPr>
              <a:t>Alicaments</a:t>
            </a:r>
            <a:r>
              <a:rPr sz="2300" b="1" spc="-5" dirty="0">
                <a:latin typeface="Calibri"/>
                <a:cs typeface="Calibri"/>
              </a:rPr>
              <a:t>"</a:t>
            </a:r>
            <a:endParaRPr sz="2300">
              <a:latin typeface="Calibri"/>
              <a:cs typeface="Calibri"/>
            </a:endParaRPr>
          </a:p>
          <a:p>
            <a:pPr marL="90805" marR="85725" algn="just">
              <a:lnSpc>
                <a:spcPct val="100000"/>
              </a:lnSpc>
            </a:pPr>
            <a:r>
              <a:rPr sz="2300" b="1" spc="-5" dirty="0">
                <a:latin typeface="Calibri"/>
                <a:cs typeface="Calibri"/>
              </a:rPr>
              <a:t>"Un</a:t>
            </a:r>
            <a:r>
              <a:rPr sz="2300" b="1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aliment</a:t>
            </a:r>
            <a:r>
              <a:rPr sz="2300" b="1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fonctionnel</a:t>
            </a:r>
            <a:r>
              <a:rPr sz="2300" b="1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renferme</a:t>
            </a:r>
            <a:r>
              <a:rPr sz="2300" b="1" spc="-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un</a:t>
            </a:r>
            <a:r>
              <a:rPr sz="2300" b="1" spc="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composant</a:t>
            </a:r>
            <a:r>
              <a:rPr sz="2300" b="1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chimique </a:t>
            </a:r>
            <a:r>
              <a:rPr sz="2300" b="1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naturel </a:t>
            </a:r>
            <a:r>
              <a:rPr sz="2300" b="1" spc="-5" dirty="0">
                <a:latin typeface="Calibri"/>
                <a:cs typeface="Calibri"/>
              </a:rPr>
              <a:t>qui </a:t>
            </a:r>
            <a:r>
              <a:rPr sz="2300" b="1" dirty="0">
                <a:latin typeface="Calibri"/>
                <a:cs typeface="Calibri"/>
              </a:rPr>
              <a:t>a des </a:t>
            </a:r>
            <a:r>
              <a:rPr sz="2300" b="1" spc="-15" dirty="0">
                <a:solidFill>
                  <a:srgbClr val="00AF50"/>
                </a:solidFill>
                <a:latin typeface="Calibri"/>
                <a:cs typeface="Calibri"/>
              </a:rPr>
              <a:t>interactions </a:t>
            </a:r>
            <a:r>
              <a:rPr sz="2300" b="1" spc="-10" dirty="0">
                <a:solidFill>
                  <a:srgbClr val="00AF50"/>
                </a:solidFill>
                <a:latin typeface="Calibri"/>
                <a:cs typeface="Calibri"/>
              </a:rPr>
              <a:t>significatives </a:t>
            </a:r>
            <a:r>
              <a:rPr sz="2300" b="1" spc="-5" dirty="0">
                <a:solidFill>
                  <a:srgbClr val="00AF50"/>
                </a:solidFill>
                <a:latin typeface="Calibri"/>
                <a:cs typeface="Calibri"/>
              </a:rPr>
              <a:t>et </a:t>
            </a:r>
            <a:r>
              <a:rPr sz="2300" b="1" dirty="0">
                <a:solidFill>
                  <a:srgbClr val="00AF50"/>
                </a:solidFill>
                <a:latin typeface="Calibri"/>
                <a:cs typeface="Calibri"/>
              </a:rPr>
              <a:t>bénéfiques </a:t>
            </a:r>
            <a:r>
              <a:rPr sz="2300" b="1" spc="-20" dirty="0">
                <a:solidFill>
                  <a:srgbClr val="00AF50"/>
                </a:solidFill>
                <a:latin typeface="Calibri"/>
                <a:cs typeface="Calibri"/>
              </a:rPr>
              <a:t>avec </a:t>
            </a:r>
            <a:r>
              <a:rPr sz="2300" b="1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00AF50"/>
                </a:solidFill>
                <a:latin typeface="Calibri"/>
                <a:cs typeface="Calibri"/>
              </a:rPr>
              <a:t>une</a:t>
            </a:r>
            <a:r>
              <a:rPr sz="2300" b="1" spc="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00AF50"/>
                </a:solidFill>
                <a:latin typeface="Calibri"/>
                <a:cs typeface="Calibri"/>
              </a:rPr>
              <a:t>ou</a:t>
            </a:r>
            <a:r>
              <a:rPr sz="2300" b="1" spc="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00AF50"/>
                </a:solidFill>
                <a:latin typeface="Calibri"/>
                <a:cs typeface="Calibri"/>
              </a:rPr>
              <a:t>quelques</a:t>
            </a:r>
            <a:r>
              <a:rPr sz="2300" b="1" spc="-5" dirty="0">
                <a:solidFill>
                  <a:srgbClr val="00AF50"/>
                </a:solidFill>
                <a:latin typeface="Calibri"/>
                <a:cs typeface="Calibri"/>
              </a:rPr>
              <a:t> fonctions</a:t>
            </a:r>
            <a:r>
              <a:rPr sz="2300" b="1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00AF50"/>
                </a:solidFill>
                <a:latin typeface="Calibri"/>
                <a:cs typeface="Calibri"/>
              </a:rPr>
              <a:t>de</a:t>
            </a:r>
            <a:r>
              <a:rPr sz="2300" b="1" spc="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300" b="1" spc="-20" dirty="0">
                <a:solidFill>
                  <a:srgbClr val="00AF50"/>
                </a:solidFill>
                <a:latin typeface="Calibri"/>
                <a:cs typeface="Calibri"/>
              </a:rPr>
              <a:t>l’organisme</a:t>
            </a:r>
            <a:r>
              <a:rPr sz="2300" b="1" spc="-20" dirty="0">
                <a:latin typeface="Calibri"/>
                <a:cs typeface="Calibri"/>
              </a:rPr>
              <a:t>"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3504" y="1772411"/>
            <a:ext cx="7929880" cy="1446530"/>
          </a:xfrm>
          <a:prstGeom prst="rect">
            <a:avLst/>
          </a:prstGeom>
          <a:ln w="9525">
            <a:solidFill>
              <a:srgbClr val="00CC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0805" marR="84455" algn="just">
              <a:lnSpc>
                <a:spcPct val="100000"/>
              </a:lnSpc>
              <a:spcBef>
                <a:spcPts val="229"/>
              </a:spcBef>
            </a:pPr>
            <a:r>
              <a:rPr sz="2200" b="1" spc="-25" dirty="0">
                <a:latin typeface="Calibri"/>
                <a:cs typeface="Calibri"/>
              </a:rPr>
              <a:t>“Aliments</a:t>
            </a:r>
            <a:r>
              <a:rPr sz="2200" b="1" spc="-2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fonctionnels</a:t>
            </a:r>
            <a:r>
              <a:rPr sz="2200" b="1" spc="-5" dirty="0">
                <a:latin typeface="Calibri"/>
                <a:cs typeface="Calibri"/>
              </a:rPr>
              <a:t> :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</a:t>
            </a:r>
            <a:r>
              <a:rPr sz="2200" b="1" spc="-5" dirty="0">
                <a:latin typeface="Calibri"/>
                <a:cs typeface="Calibri"/>
              </a:rPr>
              <a:t>es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aliments</a:t>
            </a:r>
            <a:r>
              <a:rPr sz="2200" b="1" spc="-5" dirty="0">
                <a:latin typeface="Calibri"/>
                <a:cs typeface="Calibri"/>
              </a:rPr>
              <a:t> ou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des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composantes 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alimentaires qui fournissent </a:t>
            </a:r>
            <a:r>
              <a:rPr sz="2200" b="1" spc="-5" dirty="0">
                <a:latin typeface="Calibri"/>
                <a:cs typeface="Calibri"/>
              </a:rPr>
              <a:t>des </a:t>
            </a:r>
            <a:r>
              <a:rPr sz="2200" b="1" spc="-10" dirty="0">
                <a:solidFill>
                  <a:srgbClr val="009900"/>
                </a:solidFill>
                <a:latin typeface="Calibri"/>
                <a:cs typeface="Calibri"/>
              </a:rPr>
              <a:t>bénéfices </a:t>
            </a:r>
            <a:r>
              <a:rPr sz="2200" b="1" spc="-5" dirty="0">
                <a:solidFill>
                  <a:srgbClr val="009900"/>
                </a:solidFill>
                <a:latin typeface="Calibri"/>
                <a:cs typeface="Calibri"/>
              </a:rPr>
              <a:t>pour la </a:t>
            </a:r>
            <a:r>
              <a:rPr sz="2200" b="1" spc="-15" dirty="0">
                <a:solidFill>
                  <a:srgbClr val="FF00FF"/>
                </a:solidFill>
                <a:latin typeface="Calibri"/>
                <a:cs typeface="Calibri"/>
              </a:rPr>
              <a:t>santé </a:t>
            </a:r>
            <a:r>
              <a:rPr sz="2200" b="1" spc="-5" dirty="0">
                <a:solidFill>
                  <a:srgbClr val="009900"/>
                </a:solidFill>
                <a:latin typeface="Calibri"/>
                <a:cs typeface="Calibri"/>
              </a:rPr>
              <a:t>au delà </a:t>
            </a:r>
            <a:r>
              <a:rPr sz="2200" b="1" spc="-10" dirty="0">
                <a:solidFill>
                  <a:srgbClr val="009900"/>
                </a:solidFill>
                <a:latin typeface="Calibri"/>
                <a:cs typeface="Calibri"/>
              </a:rPr>
              <a:t>de </a:t>
            </a:r>
            <a:r>
              <a:rPr sz="2200" b="1" spc="-5" dirty="0">
                <a:solidFill>
                  <a:srgbClr val="009900"/>
                </a:solidFill>
                <a:latin typeface="Calibri"/>
                <a:cs typeface="Calibri"/>
              </a:rPr>
              <a:t> la </a:t>
            </a:r>
            <a:r>
              <a:rPr sz="2200" b="1" spc="-5" dirty="0">
                <a:solidFill>
                  <a:srgbClr val="FF00FF"/>
                </a:solidFill>
                <a:latin typeface="Calibri"/>
                <a:cs typeface="Calibri"/>
              </a:rPr>
              <a:t>nutrition</a:t>
            </a:r>
            <a:r>
              <a:rPr sz="2200" b="1" spc="5" dirty="0">
                <a:solidFill>
                  <a:srgbClr val="FF00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9900"/>
                </a:solidFill>
                <a:latin typeface="Calibri"/>
                <a:cs typeface="Calibri"/>
              </a:rPr>
              <a:t>de</a:t>
            </a:r>
            <a:r>
              <a:rPr sz="2200" b="1" spc="5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9900"/>
                </a:solidFill>
                <a:latin typeface="Calibri"/>
                <a:cs typeface="Calibri"/>
              </a:rPr>
              <a:t>base</a:t>
            </a:r>
            <a:r>
              <a:rPr sz="2200" b="1" spc="-5" dirty="0">
                <a:latin typeface="Calibri"/>
                <a:cs typeface="Calibri"/>
              </a:rPr>
              <a:t>”</a:t>
            </a:r>
            <a:endParaRPr sz="2200">
              <a:latin typeface="Calibri"/>
              <a:cs typeface="Calibri"/>
            </a:endParaRPr>
          </a:p>
          <a:p>
            <a:pPr marL="2834640">
              <a:lnSpc>
                <a:spcPct val="100000"/>
              </a:lnSpc>
              <a:spcBef>
                <a:spcPts val="600"/>
              </a:spcBef>
            </a:pPr>
            <a:r>
              <a:rPr sz="1600" b="1" i="1" spc="-10" dirty="0">
                <a:latin typeface="Calibri"/>
                <a:cs typeface="Calibri"/>
              </a:rPr>
              <a:t>(Institut</a:t>
            </a:r>
            <a:r>
              <a:rPr sz="1600" b="1" i="1" spc="30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Américain</a:t>
            </a:r>
            <a:r>
              <a:rPr sz="1600" b="1" i="1" spc="30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des</a:t>
            </a:r>
            <a:r>
              <a:rPr sz="1600" b="1" i="1" spc="30" dirty="0">
                <a:latin typeface="Calibri"/>
                <a:cs typeface="Calibri"/>
              </a:rPr>
              <a:t> </a:t>
            </a:r>
            <a:r>
              <a:rPr sz="1600" b="1" i="1" spc="-20" dirty="0">
                <a:latin typeface="Calibri"/>
                <a:cs typeface="Calibri"/>
              </a:rPr>
              <a:t>Technologies</a:t>
            </a:r>
            <a:r>
              <a:rPr sz="1600" b="1" i="1" spc="50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Alimentaires)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3504" y="3357371"/>
            <a:ext cx="7929880" cy="1862455"/>
          </a:xfrm>
          <a:prstGeom prst="rect">
            <a:avLst/>
          </a:prstGeom>
          <a:ln w="9525">
            <a:solidFill>
              <a:srgbClr val="FF0066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90805" algn="just">
              <a:lnSpc>
                <a:spcPct val="100000"/>
              </a:lnSpc>
              <a:spcBef>
                <a:spcPts val="210"/>
              </a:spcBef>
            </a:pPr>
            <a:r>
              <a:rPr sz="2300" b="1" dirty="0">
                <a:latin typeface="Calibri"/>
                <a:cs typeface="Calibri"/>
              </a:rPr>
              <a:t>-</a:t>
            </a:r>
            <a:r>
              <a:rPr sz="2300" b="1" spc="-2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"</a:t>
            </a:r>
            <a:r>
              <a:rPr sz="2300" b="1" spc="-5" dirty="0">
                <a:solidFill>
                  <a:srgbClr val="FF0066"/>
                </a:solidFill>
                <a:latin typeface="Calibri"/>
                <a:cs typeface="Calibri"/>
              </a:rPr>
              <a:t>Nutraceutiques</a:t>
            </a:r>
            <a:r>
              <a:rPr sz="2300" b="1" spc="-5" dirty="0">
                <a:latin typeface="Calibri"/>
                <a:cs typeface="Calibri"/>
              </a:rPr>
              <a:t>"</a:t>
            </a:r>
            <a:endParaRPr sz="2300">
              <a:latin typeface="Calibri"/>
              <a:cs typeface="Calibri"/>
            </a:endParaRPr>
          </a:p>
          <a:p>
            <a:pPr marL="90805" marR="80010" algn="just">
              <a:lnSpc>
                <a:spcPct val="100000"/>
              </a:lnSpc>
            </a:pPr>
            <a:r>
              <a:rPr sz="2300" b="1" spc="-5" dirty="0">
                <a:latin typeface="Calibri"/>
                <a:cs typeface="Calibri"/>
              </a:rPr>
              <a:t>"Un nutraceutique est </a:t>
            </a:r>
            <a:r>
              <a:rPr sz="2300" b="1" dirty="0">
                <a:latin typeface="Calibri"/>
                <a:cs typeface="Calibri"/>
              </a:rPr>
              <a:t>un </a:t>
            </a:r>
            <a:r>
              <a:rPr sz="2300" b="1" spc="-5" dirty="0">
                <a:latin typeface="Calibri"/>
                <a:cs typeface="Calibri"/>
              </a:rPr>
              <a:t>produit fabriqué </a:t>
            </a:r>
            <a:r>
              <a:rPr sz="2300" b="1" dirty="0">
                <a:latin typeface="Calibri"/>
                <a:cs typeface="Calibri"/>
              </a:rPr>
              <a:t>à partir </a:t>
            </a:r>
            <a:r>
              <a:rPr sz="2300" b="1" spc="-15" dirty="0">
                <a:latin typeface="Calibri"/>
                <a:cs typeface="Calibri"/>
              </a:rPr>
              <a:t>d’aliments </a:t>
            </a:r>
            <a:r>
              <a:rPr sz="2300" b="1" spc="-1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mais </a:t>
            </a:r>
            <a:r>
              <a:rPr sz="2300" b="1" spc="-10" dirty="0">
                <a:latin typeface="Calibri"/>
                <a:cs typeface="Calibri"/>
              </a:rPr>
              <a:t>rendu </a:t>
            </a:r>
            <a:r>
              <a:rPr sz="2300" b="1" dirty="0">
                <a:latin typeface="Calibri"/>
                <a:cs typeface="Calibri"/>
              </a:rPr>
              <a:t>sous </a:t>
            </a:r>
            <a:r>
              <a:rPr sz="2300" b="1" spc="-5" dirty="0">
                <a:latin typeface="Calibri"/>
                <a:cs typeface="Calibri"/>
              </a:rPr>
              <a:t>forme </a:t>
            </a:r>
            <a:r>
              <a:rPr sz="2300" b="1" spc="5" dirty="0">
                <a:latin typeface="Calibri"/>
                <a:cs typeface="Calibri"/>
              </a:rPr>
              <a:t>de </a:t>
            </a:r>
            <a:r>
              <a:rPr sz="2300" b="1" spc="-5" dirty="0">
                <a:latin typeface="Calibri"/>
                <a:cs typeface="Calibri"/>
              </a:rPr>
              <a:t>pilule ou </a:t>
            </a:r>
            <a:r>
              <a:rPr sz="2300" b="1" spc="5" dirty="0">
                <a:latin typeface="Calibri"/>
                <a:cs typeface="Calibri"/>
              </a:rPr>
              <a:t>de </a:t>
            </a:r>
            <a:r>
              <a:rPr sz="2300" b="1" spc="-5" dirty="0">
                <a:latin typeface="Calibri"/>
                <a:cs typeface="Calibri"/>
              </a:rPr>
              <a:t>poudre ou autres </a:t>
            </a:r>
            <a:r>
              <a:rPr sz="2300" b="1" spc="-10" dirty="0">
                <a:latin typeface="Calibri"/>
                <a:cs typeface="Calibri"/>
              </a:rPr>
              <a:t>formes </a:t>
            </a:r>
            <a:r>
              <a:rPr sz="2300" b="1" spc="-50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et </a:t>
            </a:r>
            <a:r>
              <a:rPr sz="2300" b="1" dirty="0">
                <a:latin typeface="Calibri"/>
                <a:cs typeface="Calibri"/>
              </a:rPr>
              <a:t>qui a </a:t>
            </a:r>
            <a:r>
              <a:rPr sz="2300" b="1" spc="-5" dirty="0">
                <a:latin typeface="Calibri"/>
                <a:cs typeface="Calibri"/>
              </a:rPr>
              <a:t>un</a:t>
            </a:r>
            <a:r>
              <a:rPr sz="2300" b="1" dirty="0">
                <a:latin typeface="Calibri"/>
                <a:cs typeface="Calibri"/>
              </a:rPr>
              <a:t> </a:t>
            </a:r>
            <a:r>
              <a:rPr sz="2300" b="1" spc="-15" dirty="0">
                <a:solidFill>
                  <a:srgbClr val="FF0066"/>
                </a:solidFill>
                <a:latin typeface="Calibri"/>
                <a:cs typeface="Calibri"/>
              </a:rPr>
              <a:t>effet</a:t>
            </a:r>
            <a:r>
              <a:rPr sz="2300" b="1" spc="-10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FF0066"/>
                </a:solidFill>
                <a:latin typeface="Calibri"/>
                <a:cs typeface="Calibri"/>
              </a:rPr>
              <a:t>bénéfique </a:t>
            </a:r>
            <a:r>
              <a:rPr sz="2300" b="1" dirty="0">
                <a:solidFill>
                  <a:srgbClr val="FF0066"/>
                </a:solidFill>
                <a:latin typeface="Calibri"/>
                <a:cs typeface="Calibri"/>
              </a:rPr>
              <a:t>pour </a:t>
            </a:r>
            <a:r>
              <a:rPr sz="2300" b="1" spc="-5" dirty="0">
                <a:solidFill>
                  <a:srgbClr val="FF0066"/>
                </a:solidFill>
                <a:latin typeface="Calibri"/>
                <a:cs typeface="Calibri"/>
              </a:rPr>
              <a:t>la</a:t>
            </a:r>
            <a:r>
              <a:rPr sz="2300" b="1" spc="509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FF0066"/>
                </a:solidFill>
                <a:latin typeface="Calibri"/>
                <a:cs typeface="Calibri"/>
              </a:rPr>
              <a:t>physiologie de </a:t>
            </a:r>
            <a:r>
              <a:rPr sz="2300" b="1" spc="-25" dirty="0">
                <a:solidFill>
                  <a:srgbClr val="FF0066"/>
                </a:solidFill>
                <a:latin typeface="Calibri"/>
                <a:cs typeface="Calibri"/>
              </a:rPr>
              <a:t>l’organisme </a:t>
            </a:r>
            <a:r>
              <a:rPr sz="2300" b="1" spc="-20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FF0066"/>
                </a:solidFill>
                <a:latin typeface="Calibri"/>
                <a:cs typeface="Calibri"/>
              </a:rPr>
              <a:t>ou</a:t>
            </a:r>
            <a:r>
              <a:rPr sz="2300" b="1" spc="10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0066"/>
                </a:solidFill>
                <a:latin typeface="Calibri"/>
                <a:cs typeface="Calibri"/>
              </a:rPr>
              <a:t>pour</a:t>
            </a:r>
            <a:r>
              <a:rPr sz="2300" b="1" spc="-5" dirty="0">
                <a:solidFill>
                  <a:srgbClr val="FF0066"/>
                </a:solidFill>
                <a:latin typeface="Calibri"/>
                <a:cs typeface="Calibri"/>
              </a:rPr>
              <a:t> la </a:t>
            </a:r>
            <a:r>
              <a:rPr sz="2300" b="1" spc="-10" dirty="0">
                <a:solidFill>
                  <a:srgbClr val="FF0066"/>
                </a:solidFill>
                <a:latin typeface="Calibri"/>
                <a:cs typeface="Calibri"/>
              </a:rPr>
              <a:t>protection</a:t>
            </a:r>
            <a:r>
              <a:rPr sz="2300" b="1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FF0066"/>
                </a:solidFill>
                <a:latin typeface="Calibri"/>
                <a:cs typeface="Calibri"/>
              </a:rPr>
              <a:t>contre</a:t>
            </a:r>
            <a:r>
              <a:rPr sz="2300" b="1" spc="-5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0066"/>
                </a:solidFill>
                <a:latin typeface="Calibri"/>
                <a:cs typeface="Calibri"/>
              </a:rPr>
              <a:t>les </a:t>
            </a:r>
            <a:r>
              <a:rPr sz="2300" b="1" spc="-5" dirty="0">
                <a:solidFill>
                  <a:srgbClr val="FF0066"/>
                </a:solidFill>
                <a:latin typeface="Calibri"/>
                <a:cs typeface="Calibri"/>
              </a:rPr>
              <a:t>maladies</a:t>
            </a:r>
            <a:r>
              <a:rPr sz="2300" b="1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FF0066"/>
                </a:solidFill>
                <a:latin typeface="Calibri"/>
                <a:cs typeface="Calibri"/>
              </a:rPr>
              <a:t>chroniques</a:t>
            </a:r>
            <a:r>
              <a:rPr sz="2300" b="1" spc="95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"</a:t>
            </a:r>
            <a:endParaRPr sz="23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67711" y="5279135"/>
            <a:ext cx="2161032" cy="138988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00371" y="5285232"/>
            <a:ext cx="2159507" cy="138379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8916" y="156209"/>
            <a:ext cx="36169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3333FF"/>
                </a:solidFill>
              </a:rPr>
              <a:t>3-3- </a:t>
            </a:r>
            <a:r>
              <a:rPr sz="2400" spc="-10" dirty="0">
                <a:solidFill>
                  <a:srgbClr val="3333FF"/>
                </a:solidFill>
              </a:rPr>
              <a:t>Substances</a:t>
            </a:r>
            <a:r>
              <a:rPr sz="2400" spc="5" dirty="0">
                <a:solidFill>
                  <a:srgbClr val="3333FF"/>
                </a:solidFill>
              </a:rPr>
              <a:t> </a:t>
            </a:r>
            <a:r>
              <a:rPr sz="2400" spc="-10" dirty="0">
                <a:solidFill>
                  <a:srgbClr val="3333FF"/>
                </a:solidFill>
              </a:rPr>
              <a:t>industrielles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24591" y="1123188"/>
            <a:ext cx="2058178" cy="201245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07593" y="562101"/>
            <a:ext cx="8092440" cy="5528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7640" indent="-155575">
              <a:lnSpc>
                <a:spcPct val="100000"/>
              </a:lnSpc>
              <a:spcBef>
                <a:spcPts val="105"/>
              </a:spcBef>
              <a:buChar char="-"/>
              <a:tabLst>
                <a:tab pos="168275" algn="l"/>
              </a:tabLst>
            </a:pPr>
            <a:r>
              <a:rPr sz="2300" b="1" dirty="0">
                <a:latin typeface="Calibri"/>
                <a:cs typeface="Calibri"/>
              </a:rPr>
              <a:t>La</a:t>
            </a:r>
            <a:r>
              <a:rPr sz="2300" b="1" spc="-5" dirty="0">
                <a:latin typeface="Calibri"/>
                <a:cs typeface="Calibri"/>
              </a:rPr>
              <a:t> biodiversité</a:t>
            </a:r>
            <a:r>
              <a:rPr sz="2300" b="1" spc="-3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fournit </a:t>
            </a:r>
            <a:r>
              <a:rPr sz="2300" b="1" dirty="0">
                <a:latin typeface="Calibri"/>
                <a:cs typeface="Calibri"/>
              </a:rPr>
              <a:t>une</a:t>
            </a:r>
            <a:r>
              <a:rPr sz="2300" b="1" spc="-5" dirty="0"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0000FF"/>
                </a:solidFill>
                <a:latin typeface="Calibri"/>
                <a:cs typeface="Calibri"/>
              </a:rPr>
              <a:t>large</a:t>
            </a:r>
            <a:r>
              <a:rPr sz="2300" b="1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0000FF"/>
                </a:solidFill>
                <a:latin typeface="Calibri"/>
                <a:cs typeface="Calibri"/>
              </a:rPr>
              <a:t>gamme</a:t>
            </a:r>
            <a:r>
              <a:rPr sz="2300" b="1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de</a:t>
            </a:r>
            <a:r>
              <a:rPr sz="2300" b="1" spc="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substances</a:t>
            </a:r>
            <a:r>
              <a:rPr sz="2300" b="1" spc="-3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:</a:t>
            </a:r>
            <a:endParaRPr sz="2300">
              <a:latin typeface="Calibri"/>
              <a:cs typeface="Calibri"/>
            </a:endParaRPr>
          </a:p>
          <a:p>
            <a:pPr marL="1082040" lvl="1" indent="-155575">
              <a:lnSpc>
                <a:spcPct val="100000"/>
              </a:lnSpc>
              <a:buChar char="-"/>
              <a:tabLst>
                <a:tab pos="1082675" algn="l"/>
              </a:tabLst>
            </a:pPr>
            <a:r>
              <a:rPr sz="2300" b="1" spc="-5" dirty="0">
                <a:latin typeface="Calibri"/>
                <a:cs typeface="Calibri"/>
              </a:rPr>
              <a:t>Huiles</a:t>
            </a:r>
            <a:endParaRPr sz="2300">
              <a:latin typeface="Calibri"/>
              <a:cs typeface="Calibri"/>
            </a:endParaRPr>
          </a:p>
          <a:p>
            <a:pPr marL="1082040" lvl="1" indent="-155575">
              <a:lnSpc>
                <a:spcPct val="100000"/>
              </a:lnSpc>
              <a:buChar char="-"/>
              <a:tabLst>
                <a:tab pos="1082675" algn="l"/>
              </a:tabLst>
            </a:pPr>
            <a:r>
              <a:rPr sz="2300" b="1" spc="-10" dirty="0">
                <a:latin typeface="Calibri"/>
                <a:cs typeface="Calibri"/>
              </a:rPr>
              <a:t>Colorants</a:t>
            </a:r>
            <a:r>
              <a:rPr sz="2300" b="1" spc="-3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alimentaires</a:t>
            </a:r>
            <a:r>
              <a:rPr sz="2300" b="1" spc="-2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et</a:t>
            </a:r>
            <a:r>
              <a:rPr sz="2300" b="1" spc="-1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industriels</a:t>
            </a:r>
            <a:endParaRPr sz="2300">
              <a:latin typeface="Calibri"/>
              <a:cs typeface="Calibri"/>
            </a:endParaRPr>
          </a:p>
          <a:p>
            <a:pPr marL="1082040" lvl="1" indent="-155575">
              <a:lnSpc>
                <a:spcPct val="100000"/>
              </a:lnSpc>
              <a:buChar char="-"/>
              <a:tabLst>
                <a:tab pos="1082675" algn="l"/>
              </a:tabLst>
            </a:pPr>
            <a:r>
              <a:rPr sz="2300" b="1" spc="-5" dirty="0">
                <a:latin typeface="Calibri"/>
                <a:cs typeface="Calibri"/>
              </a:rPr>
              <a:t>Parfums</a:t>
            </a:r>
            <a:r>
              <a:rPr sz="2300" b="1" spc="-5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et</a:t>
            </a:r>
            <a:r>
              <a:rPr sz="2300" b="1" spc="-3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arômes</a:t>
            </a:r>
            <a:endParaRPr sz="2300">
              <a:latin typeface="Calibri"/>
              <a:cs typeface="Calibri"/>
            </a:endParaRPr>
          </a:p>
          <a:p>
            <a:pPr marL="1082040" lvl="1" indent="-155575">
              <a:lnSpc>
                <a:spcPct val="100000"/>
              </a:lnSpc>
              <a:buChar char="-"/>
              <a:tabLst>
                <a:tab pos="1082675" algn="l"/>
              </a:tabLst>
            </a:pPr>
            <a:r>
              <a:rPr sz="2300" b="1" spc="-5" dirty="0">
                <a:latin typeface="Calibri"/>
                <a:cs typeface="Calibri"/>
              </a:rPr>
              <a:t>Fibres</a:t>
            </a:r>
            <a:r>
              <a:rPr sz="2300" b="1" spc="-2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alimentaires</a:t>
            </a:r>
            <a:r>
              <a:rPr sz="2300" b="1" spc="-3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et industrielles</a:t>
            </a:r>
            <a:endParaRPr sz="2300">
              <a:latin typeface="Calibri"/>
              <a:cs typeface="Calibri"/>
            </a:endParaRPr>
          </a:p>
          <a:p>
            <a:pPr marL="1082040" lvl="1" indent="-155575">
              <a:lnSpc>
                <a:spcPct val="100000"/>
              </a:lnSpc>
              <a:buChar char="-"/>
              <a:tabLst>
                <a:tab pos="1082675" algn="l"/>
              </a:tabLst>
            </a:pPr>
            <a:r>
              <a:rPr sz="2300" b="1" spc="-25" dirty="0">
                <a:latin typeface="Calibri"/>
                <a:cs typeface="Calibri"/>
              </a:rPr>
              <a:t>Pate</a:t>
            </a:r>
            <a:r>
              <a:rPr sz="2300" b="1" spc="-3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à</a:t>
            </a:r>
            <a:r>
              <a:rPr sz="2300" b="1" spc="-2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papier</a:t>
            </a:r>
            <a:endParaRPr sz="2300">
              <a:latin typeface="Calibri"/>
              <a:cs typeface="Calibri"/>
            </a:endParaRPr>
          </a:p>
          <a:p>
            <a:pPr marL="1082040" lvl="1" indent="-155575">
              <a:lnSpc>
                <a:spcPct val="100000"/>
              </a:lnSpc>
              <a:buChar char="-"/>
              <a:tabLst>
                <a:tab pos="1082675" algn="l"/>
              </a:tabLst>
            </a:pPr>
            <a:r>
              <a:rPr sz="2300" b="1" spc="-5" dirty="0">
                <a:latin typeface="Calibri"/>
                <a:cs typeface="Calibri"/>
              </a:rPr>
              <a:t>Caoutchouc</a:t>
            </a:r>
            <a:r>
              <a:rPr sz="2300" b="1" spc="-2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…</a:t>
            </a:r>
            <a:r>
              <a:rPr sz="2300" b="1" spc="-1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…</a:t>
            </a:r>
            <a:r>
              <a:rPr sz="2300" b="1" spc="-2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…</a:t>
            </a:r>
            <a:endParaRPr sz="2300">
              <a:latin typeface="Calibri"/>
              <a:cs typeface="Calibri"/>
            </a:endParaRPr>
          </a:p>
          <a:p>
            <a:pPr marL="84455">
              <a:lnSpc>
                <a:spcPct val="100000"/>
              </a:lnSpc>
              <a:spcBef>
                <a:spcPts val="1900"/>
              </a:spcBef>
            </a:pPr>
            <a:r>
              <a:rPr sz="2400" b="1" spc="-5" dirty="0">
                <a:solidFill>
                  <a:srgbClr val="3333FF"/>
                </a:solidFill>
                <a:latin typeface="Calibri"/>
                <a:cs typeface="Calibri"/>
              </a:rPr>
              <a:t>3-4-</a:t>
            </a:r>
            <a:r>
              <a:rPr sz="2400" b="1" spc="-1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3333FF"/>
                </a:solidFill>
                <a:latin typeface="Calibri"/>
                <a:cs typeface="Calibri"/>
              </a:rPr>
              <a:t>Réservoir</a:t>
            </a:r>
            <a:r>
              <a:rPr sz="2400" b="1" spc="-4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3333FF"/>
                </a:solidFill>
                <a:latin typeface="Calibri"/>
                <a:cs typeface="Calibri"/>
              </a:rPr>
              <a:t>de</a:t>
            </a:r>
            <a:r>
              <a:rPr sz="2400" b="1" spc="-1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3333FF"/>
                </a:solidFill>
                <a:latin typeface="Calibri"/>
                <a:cs typeface="Calibri"/>
              </a:rPr>
              <a:t>gènes</a:t>
            </a:r>
            <a:endParaRPr sz="2400">
              <a:latin typeface="Calibri"/>
              <a:cs typeface="Calibri"/>
            </a:endParaRPr>
          </a:p>
          <a:p>
            <a:pPr marL="168275" indent="-156210">
              <a:lnSpc>
                <a:spcPct val="100000"/>
              </a:lnSpc>
              <a:spcBef>
                <a:spcPts val="860"/>
              </a:spcBef>
              <a:buChar char="-"/>
              <a:tabLst>
                <a:tab pos="168910" algn="l"/>
              </a:tabLst>
            </a:pPr>
            <a:r>
              <a:rPr sz="2300" b="1" dirty="0">
                <a:latin typeface="Calibri"/>
                <a:cs typeface="Calibri"/>
              </a:rPr>
              <a:t>La</a:t>
            </a:r>
            <a:r>
              <a:rPr sz="2300" b="1" spc="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biodiversité</a:t>
            </a:r>
            <a:r>
              <a:rPr sz="2300" b="1" spc="-30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comporte</a:t>
            </a:r>
            <a:r>
              <a:rPr sz="2300" b="1" spc="1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une</a:t>
            </a:r>
            <a:r>
              <a:rPr sz="2300" b="1" spc="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richesse</a:t>
            </a:r>
            <a:r>
              <a:rPr sz="2300" b="1" spc="-1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considérable</a:t>
            </a:r>
            <a:r>
              <a:rPr sz="2300" b="1" spc="-1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en</a:t>
            </a:r>
            <a:r>
              <a:rPr sz="2300" b="1" spc="10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gènes</a:t>
            </a:r>
            <a:r>
              <a:rPr sz="2300" b="1" spc="-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:</a:t>
            </a:r>
            <a:endParaRPr sz="2300">
              <a:latin typeface="Calibri"/>
              <a:cs typeface="Calibri"/>
            </a:endParaRPr>
          </a:p>
          <a:p>
            <a:pPr marL="168275" indent="-156210">
              <a:lnSpc>
                <a:spcPct val="100000"/>
              </a:lnSpc>
              <a:spcBef>
                <a:spcPts val="5"/>
              </a:spcBef>
              <a:buChar char="-"/>
              <a:tabLst>
                <a:tab pos="168910" algn="l"/>
              </a:tabLst>
            </a:pPr>
            <a:r>
              <a:rPr sz="2300" b="1" dirty="0">
                <a:latin typeface="Calibri"/>
                <a:cs typeface="Calibri"/>
              </a:rPr>
              <a:t>pour</a:t>
            </a:r>
            <a:r>
              <a:rPr sz="2300" b="1" spc="-15" dirty="0">
                <a:latin typeface="Calibri"/>
                <a:cs typeface="Calibri"/>
              </a:rPr>
              <a:t> l’amélioration</a:t>
            </a:r>
            <a:r>
              <a:rPr sz="2300" b="1" spc="-3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de la</a:t>
            </a:r>
            <a:r>
              <a:rPr sz="2300" b="1" spc="-20" dirty="0"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00AF50"/>
                </a:solidFill>
                <a:latin typeface="Calibri"/>
                <a:cs typeface="Calibri"/>
              </a:rPr>
              <a:t>productivité</a:t>
            </a:r>
            <a:endParaRPr sz="2300">
              <a:latin typeface="Calibri"/>
              <a:cs typeface="Calibri"/>
            </a:endParaRPr>
          </a:p>
          <a:p>
            <a:pPr marL="168275" indent="-156210">
              <a:lnSpc>
                <a:spcPct val="100000"/>
              </a:lnSpc>
              <a:buChar char="-"/>
              <a:tabLst>
                <a:tab pos="168910" algn="l"/>
              </a:tabLst>
            </a:pPr>
            <a:r>
              <a:rPr sz="2300" b="1" dirty="0">
                <a:latin typeface="Calibri"/>
                <a:cs typeface="Calibri"/>
              </a:rPr>
              <a:t>pour</a:t>
            </a:r>
            <a:r>
              <a:rPr sz="2300" b="1" spc="-1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la</a:t>
            </a:r>
            <a:r>
              <a:rPr sz="2300" b="1" spc="-15" dirty="0"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00AF50"/>
                </a:solidFill>
                <a:latin typeface="Calibri"/>
                <a:cs typeface="Calibri"/>
              </a:rPr>
              <a:t>protection </a:t>
            </a:r>
            <a:r>
              <a:rPr sz="2300" b="1" dirty="0">
                <a:latin typeface="Calibri"/>
                <a:cs typeface="Calibri"/>
              </a:rPr>
              <a:t>des</a:t>
            </a:r>
            <a:r>
              <a:rPr sz="2300" b="1" spc="-5" dirty="0">
                <a:latin typeface="Calibri"/>
                <a:cs typeface="Calibri"/>
              </a:rPr>
              <a:t> cultures</a:t>
            </a:r>
            <a:endParaRPr sz="2300">
              <a:latin typeface="Calibri"/>
              <a:cs typeface="Calibri"/>
            </a:endParaRPr>
          </a:p>
          <a:p>
            <a:pPr marL="168275" indent="-156210">
              <a:lnSpc>
                <a:spcPct val="100000"/>
              </a:lnSpc>
              <a:buChar char="-"/>
              <a:tabLst>
                <a:tab pos="168910" algn="l"/>
              </a:tabLst>
            </a:pPr>
            <a:r>
              <a:rPr sz="2300" b="1" dirty="0">
                <a:latin typeface="Calibri"/>
                <a:cs typeface="Calibri"/>
              </a:rPr>
              <a:t>pour</a:t>
            </a:r>
            <a:r>
              <a:rPr sz="2300" b="1" spc="-1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la</a:t>
            </a:r>
            <a:r>
              <a:rPr sz="2300" b="1" spc="-5" dirty="0">
                <a:latin typeface="Calibri"/>
                <a:cs typeface="Calibri"/>
              </a:rPr>
              <a:t> production </a:t>
            </a:r>
            <a:r>
              <a:rPr sz="2300" b="1" dirty="0">
                <a:latin typeface="Calibri"/>
                <a:cs typeface="Calibri"/>
              </a:rPr>
              <a:t>de</a:t>
            </a:r>
            <a:r>
              <a:rPr sz="2300" b="1" spc="5" dirty="0"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00AF50"/>
                </a:solidFill>
                <a:latin typeface="Calibri"/>
                <a:cs typeface="Calibri"/>
              </a:rPr>
              <a:t>substances</a:t>
            </a:r>
            <a:r>
              <a:rPr sz="2300" b="1" spc="-5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utiles</a:t>
            </a:r>
            <a:endParaRPr sz="2300">
              <a:latin typeface="Calibri"/>
              <a:cs typeface="Calibri"/>
            </a:endParaRPr>
          </a:p>
          <a:p>
            <a:pPr marL="927735">
              <a:lnSpc>
                <a:spcPct val="100000"/>
              </a:lnSpc>
              <a:spcBef>
                <a:spcPts val="1800"/>
              </a:spcBef>
              <a:tabLst>
                <a:tab pos="1381760" algn="l"/>
                <a:tab pos="2639060" algn="l"/>
                <a:tab pos="4058285" algn="l"/>
                <a:tab pos="4942205" algn="l"/>
                <a:tab pos="5587365" algn="l"/>
                <a:tab pos="7742555" algn="l"/>
              </a:tabLst>
            </a:pPr>
            <a:r>
              <a:rPr sz="2300" b="1" dirty="0">
                <a:latin typeface="Calibri"/>
                <a:cs typeface="Calibri"/>
              </a:rPr>
              <a:t>=	m</a:t>
            </a:r>
            <a:r>
              <a:rPr sz="2300" b="1" spc="-30" dirty="0">
                <a:latin typeface="Calibri"/>
                <a:cs typeface="Calibri"/>
              </a:rPr>
              <a:t>a</a:t>
            </a:r>
            <a:r>
              <a:rPr sz="2300" b="1" dirty="0">
                <a:latin typeface="Calibri"/>
                <a:cs typeface="Calibri"/>
              </a:rPr>
              <a:t>tiè</a:t>
            </a:r>
            <a:r>
              <a:rPr sz="2300" b="1" spc="-25" dirty="0">
                <a:latin typeface="Calibri"/>
                <a:cs typeface="Calibri"/>
              </a:rPr>
              <a:t>r</a:t>
            </a:r>
            <a:r>
              <a:rPr sz="2300" b="1" dirty="0">
                <a:latin typeface="Calibri"/>
                <a:cs typeface="Calibri"/>
              </a:rPr>
              <a:t>e	p</a:t>
            </a:r>
            <a:r>
              <a:rPr sz="2300" b="1" spc="-30" dirty="0">
                <a:latin typeface="Calibri"/>
                <a:cs typeface="Calibri"/>
              </a:rPr>
              <a:t>r</a:t>
            </a:r>
            <a:r>
              <a:rPr sz="2300" b="1" spc="-5" dirty="0">
                <a:latin typeface="Calibri"/>
                <a:cs typeface="Calibri"/>
              </a:rPr>
              <a:t>emiè</a:t>
            </a:r>
            <a:r>
              <a:rPr sz="2300" b="1" spc="-30" dirty="0">
                <a:latin typeface="Calibri"/>
                <a:cs typeface="Calibri"/>
              </a:rPr>
              <a:t>r</a:t>
            </a:r>
            <a:r>
              <a:rPr sz="2300" b="1" dirty="0">
                <a:latin typeface="Calibri"/>
                <a:cs typeface="Calibri"/>
              </a:rPr>
              <a:t>e	p</a:t>
            </a:r>
            <a:r>
              <a:rPr sz="2300" b="1" spc="-10" dirty="0">
                <a:latin typeface="Calibri"/>
                <a:cs typeface="Calibri"/>
              </a:rPr>
              <a:t>o</a:t>
            </a:r>
            <a:r>
              <a:rPr sz="2300" b="1" dirty="0">
                <a:latin typeface="Calibri"/>
                <a:cs typeface="Calibri"/>
              </a:rPr>
              <a:t>ur	les	</a:t>
            </a:r>
            <a:r>
              <a:rPr sz="2300" b="1" dirty="0">
                <a:solidFill>
                  <a:srgbClr val="0000FF"/>
                </a:solidFill>
                <a:latin typeface="Calibri"/>
                <a:cs typeface="Calibri"/>
              </a:rPr>
              <a:t>sélecti</a:t>
            </a:r>
            <a:r>
              <a:rPr sz="2300" b="1" spc="-10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2300" b="1" dirty="0">
                <a:solidFill>
                  <a:srgbClr val="0000FF"/>
                </a:solidFill>
                <a:latin typeface="Calibri"/>
                <a:cs typeface="Calibri"/>
              </a:rPr>
              <a:t>nneu</a:t>
            </a:r>
            <a:r>
              <a:rPr sz="2300" b="1" spc="-45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2300" b="1" spc="-15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2300" b="1" dirty="0">
                <a:latin typeface="Calibri"/>
                <a:cs typeface="Calibri"/>
              </a:rPr>
              <a:t>,	les</a:t>
            </a:r>
            <a:endParaRPr sz="2300">
              <a:latin typeface="Calibri"/>
              <a:cs typeface="Calibri"/>
            </a:endParaRPr>
          </a:p>
          <a:p>
            <a:pPr marL="927735">
              <a:lnSpc>
                <a:spcPct val="100000"/>
              </a:lnSpc>
            </a:pPr>
            <a:r>
              <a:rPr sz="2300" b="1" spc="-10" dirty="0">
                <a:solidFill>
                  <a:srgbClr val="0000FF"/>
                </a:solidFill>
                <a:latin typeface="Calibri"/>
                <a:cs typeface="Calibri"/>
              </a:rPr>
              <a:t>améliorateurs</a:t>
            </a:r>
            <a:r>
              <a:rPr sz="2300" b="1" spc="-5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et</a:t>
            </a:r>
            <a:r>
              <a:rPr sz="2300" b="1" dirty="0">
                <a:latin typeface="Calibri"/>
                <a:cs typeface="Calibri"/>
              </a:rPr>
              <a:t> les</a:t>
            </a:r>
            <a:r>
              <a:rPr sz="2300" b="1" spc="-1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spécialistes</a:t>
            </a:r>
            <a:r>
              <a:rPr sz="2300" b="1" dirty="0">
                <a:latin typeface="Calibri"/>
                <a:cs typeface="Calibri"/>
              </a:rPr>
              <a:t> des</a:t>
            </a:r>
            <a:r>
              <a:rPr sz="2300" b="1" spc="-2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biotechnologies…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392074" y="876184"/>
            <a:ext cx="8495030" cy="557657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429259" algn="just">
              <a:lnSpc>
                <a:spcPct val="100000"/>
              </a:lnSpc>
              <a:spcBef>
                <a:spcPts val="670"/>
              </a:spcBef>
            </a:pPr>
            <a:r>
              <a:rPr sz="2500" b="1" spc="-10" dirty="0">
                <a:solidFill>
                  <a:srgbClr val="0000FF"/>
                </a:solidFill>
                <a:latin typeface="Calibri"/>
                <a:cs typeface="Calibri"/>
              </a:rPr>
              <a:t>4-1-</a:t>
            </a:r>
            <a:r>
              <a:rPr sz="2500" b="1" spc="-5" dirty="0">
                <a:solidFill>
                  <a:srgbClr val="0000FF"/>
                </a:solidFill>
                <a:latin typeface="Calibri"/>
                <a:cs typeface="Calibri"/>
              </a:rPr>
              <a:t> Rappel</a:t>
            </a:r>
            <a:r>
              <a:rPr sz="2500" b="1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0000FF"/>
                </a:solidFill>
                <a:latin typeface="Calibri"/>
                <a:cs typeface="Calibri"/>
              </a:rPr>
              <a:t>des</a:t>
            </a:r>
            <a:r>
              <a:rPr sz="2500" b="1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0000FF"/>
                </a:solidFill>
                <a:latin typeface="Calibri"/>
                <a:cs typeface="Calibri"/>
              </a:rPr>
              <a:t>principes</a:t>
            </a:r>
            <a:r>
              <a:rPr sz="2500" b="1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0000FF"/>
                </a:solidFill>
                <a:latin typeface="Calibri"/>
                <a:cs typeface="Calibri"/>
              </a:rPr>
              <a:t>de</a:t>
            </a:r>
            <a:r>
              <a:rPr sz="2500" b="1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500" b="1" spc="-20" dirty="0">
                <a:solidFill>
                  <a:srgbClr val="0000FF"/>
                </a:solidFill>
                <a:latin typeface="Calibri"/>
                <a:cs typeface="Calibri"/>
              </a:rPr>
              <a:t>l’agroécologie</a:t>
            </a:r>
            <a:endParaRPr sz="25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550"/>
              </a:spcBef>
            </a:pPr>
            <a:r>
              <a:rPr sz="2400" b="1" dirty="0">
                <a:latin typeface="Calibri"/>
                <a:cs typeface="Calibri"/>
              </a:rPr>
              <a:t>«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i="1" spc="-30" dirty="0">
                <a:latin typeface="Calibri"/>
                <a:cs typeface="Calibri"/>
              </a:rPr>
              <a:t>L’agroécologie</a:t>
            </a:r>
            <a:r>
              <a:rPr sz="2400" b="1" i="1" spc="-25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est</a:t>
            </a:r>
            <a:r>
              <a:rPr sz="2400" b="1" i="1" spc="-5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une</a:t>
            </a:r>
            <a:r>
              <a:rPr sz="2400" b="1" i="1" spc="-5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conception</a:t>
            </a:r>
            <a:r>
              <a:rPr sz="2400" b="1" i="1" spc="-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de</a:t>
            </a:r>
            <a:r>
              <a:rPr sz="2400" b="1" i="1" spc="5" dirty="0">
                <a:latin typeface="Calibri"/>
                <a:cs typeface="Calibri"/>
              </a:rPr>
              <a:t> </a:t>
            </a:r>
            <a:r>
              <a:rPr sz="2400" b="1" i="1" spc="-15" dirty="0">
                <a:latin typeface="Calibri"/>
                <a:cs typeface="Calibri"/>
              </a:rPr>
              <a:t>l’agriculture</a:t>
            </a:r>
            <a:r>
              <a:rPr sz="2400" b="1" i="1" spc="-10" dirty="0">
                <a:latin typeface="Calibri"/>
                <a:cs typeface="Calibri"/>
              </a:rPr>
              <a:t> visant</a:t>
            </a:r>
            <a:r>
              <a:rPr sz="2400" b="1" i="1" spc="-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à </a:t>
            </a:r>
            <a:r>
              <a:rPr sz="2400" b="1" i="1" spc="5" dirty="0"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0000FF"/>
                </a:solidFill>
                <a:latin typeface="Calibri"/>
                <a:cs typeface="Calibri"/>
              </a:rPr>
              <a:t>bénéficier </a:t>
            </a:r>
            <a:r>
              <a:rPr sz="2400" b="1" i="1" dirty="0">
                <a:solidFill>
                  <a:srgbClr val="0000FF"/>
                </a:solidFill>
                <a:latin typeface="Calibri"/>
                <a:cs typeface="Calibri"/>
              </a:rPr>
              <a:t>au </a:t>
            </a:r>
            <a:r>
              <a:rPr sz="2400" b="1" i="1" spc="-5" dirty="0">
                <a:solidFill>
                  <a:srgbClr val="0000FF"/>
                </a:solidFill>
                <a:latin typeface="Calibri"/>
                <a:cs typeface="Calibri"/>
              </a:rPr>
              <a:t>maximum </a:t>
            </a:r>
            <a:r>
              <a:rPr sz="2400" b="1" i="1" dirty="0">
                <a:solidFill>
                  <a:srgbClr val="0000FF"/>
                </a:solidFill>
                <a:latin typeface="Calibri"/>
                <a:cs typeface="Calibri"/>
              </a:rPr>
              <a:t>des </a:t>
            </a:r>
            <a:r>
              <a:rPr sz="2400" b="1" i="1" spc="-5" dirty="0">
                <a:solidFill>
                  <a:srgbClr val="0000FF"/>
                </a:solidFill>
                <a:latin typeface="Calibri"/>
                <a:cs typeface="Calibri"/>
              </a:rPr>
              <a:t>services rendus </a:t>
            </a:r>
            <a:r>
              <a:rPr sz="2400" b="1" i="1" dirty="0">
                <a:solidFill>
                  <a:srgbClr val="0000FF"/>
                </a:solidFill>
                <a:latin typeface="Calibri"/>
                <a:cs typeface="Calibri"/>
              </a:rPr>
              <a:t>par </a:t>
            </a:r>
            <a:r>
              <a:rPr sz="2400" b="1" i="1" spc="-5" dirty="0">
                <a:solidFill>
                  <a:srgbClr val="0000FF"/>
                </a:solidFill>
                <a:latin typeface="Calibri"/>
                <a:cs typeface="Calibri"/>
              </a:rPr>
              <a:t>les </a:t>
            </a:r>
            <a:r>
              <a:rPr sz="2400" b="1" i="1" spc="-15" dirty="0">
                <a:solidFill>
                  <a:srgbClr val="0000FF"/>
                </a:solidFill>
                <a:latin typeface="Calibri"/>
                <a:cs typeface="Calibri"/>
              </a:rPr>
              <a:t>écosystèmes </a:t>
            </a:r>
            <a:r>
              <a:rPr sz="2400" b="1" i="1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pour</a:t>
            </a:r>
            <a:r>
              <a:rPr sz="2400" b="1" i="1" spc="-20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assurer</a:t>
            </a:r>
            <a:r>
              <a:rPr sz="2400" b="1" i="1" spc="5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une</a:t>
            </a:r>
            <a:r>
              <a:rPr sz="2400" b="1" i="1" spc="5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bonne</a:t>
            </a:r>
            <a:r>
              <a:rPr sz="2400" b="1" i="1" spc="-25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production </a:t>
            </a:r>
            <a:r>
              <a:rPr sz="2400" b="1" i="1" spc="-10" dirty="0">
                <a:latin typeface="Calibri"/>
                <a:cs typeface="Calibri"/>
              </a:rPr>
              <a:t>agricole</a:t>
            </a:r>
            <a:r>
              <a:rPr sz="2400" b="1" i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»</a:t>
            </a:r>
            <a:endParaRPr sz="2400">
              <a:latin typeface="Calibri"/>
              <a:cs typeface="Calibri"/>
            </a:endParaRPr>
          </a:p>
          <a:p>
            <a:pPr marL="5499100" algn="just">
              <a:lnSpc>
                <a:spcPct val="100000"/>
              </a:lnSpc>
              <a:spcBef>
                <a:spcPts val="220"/>
              </a:spcBef>
            </a:pPr>
            <a:r>
              <a:rPr sz="2000" b="1" spc="-5" dirty="0">
                <a:latin typeface="Calibri"/>
                <a:cs typeface="Calibri"/>
              </a:rPr>
              <a:t>(Adrien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Fourel,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2023)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2300" b="1" spc="-20" dirty="0">
                <a:latin typeface="Calibri"/>
                <a:cs typeface="Calibri"/>
              </a:rPr>
              <a:t>L’hypothèse</a:t>
            </a:r>
            <a:r>
              <a:rPr sz="2300" b="1" spc="4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principale</a:t>
            </a:r>
            <a:r>
              <a:rPr sz="2300" b="1" spc="-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sur</a:t>
            </a:r>
            <a:r>
              <a:rPr sz="2300" b="1" spc="2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laquelle</a:t>
            </a:r>
            <a:r>
              <a:rPr sz="2300" b="1" spc="40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repose</a:t>
            </a:r>
            <a:r>
              <a:rPr sz="2300" b="1" spc="30" dirty="0">
                <a:latin typeface="Calibri"/>
                <a:cs typeface="Calibri"/>
              </a:rPr>
              <a:t> </a:t>
            </a:r>
            <a:r>
              <a:rPr sz="2300" b="1" spc="-15" dirty="0">
                <a:latin typeface="Calibri"/>
                <a:cs typeface="Calibri"/>
              </a:rPr>
              <a:t>l’agroécologie</a:t>
            </a:r>
            <a:r>
              <a:rPr sz="2300" b="1" spc="2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est</a:t>
            </a:r>
            <a:r>
              <a:rPr sz="2300" b="1" spc="3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qu’il</a:t>
            </a:r>
            <a:r>
              <a:rPr sz="2300" b="1" spc="20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est</a:t>
            </a:r>
            <a:endParaRPr sz="2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300" b="1" dirty="0">
                <a:latin typeface="Calibri"/>
                <a:cs typeface="Calibri"/>
              </a:rPr>
              <a:t>possible</a:t>
            </a:r>
            <a:endParaRPr sz="2300">
              <a:latin typeface="Calibri"/>
              <a:cs typeface="Calibri"/>
            </a:endParaRPr>
          </a:p>
          <a:p>
            <a:pPr marL="568960" indent="-157480">
              <a:lnSpc>
                <a:spcPct val="100000"/>
              </a:lnSpc>
              <a:buChar char="-"/>
              <a:tabLst>
                <a:tab pos="568960" algn="l"/>
              </a:tabLst>
            </a:pPr>
            <a:r>
              <a:rPr sz="2300" b="1" spc="-20" dirty="0">
                <a:latin typeface="Calibri"/>
                <a:cs typeface="Calibri"/>
              </a:rPr>
              <a:t>d’augmenter</a:t>
            </a:r>
            <a:r>
              <a:rPr sz="2300" b="1" spc="-1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les</a:t>
            </a:r>
            <a:r>
              <a:rPr sz="2300" b="1" spc="-5" dirty="0"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0000FF"/>
                </a:solidFill>
                <a:latin typeface="Calibri"/>
                <a:cs typeface="Calibri"/>
              </a:rPr>
              <a:t>productions</a:t>
            </a:r>
            <a:r>
              <a:rPr sz="2300" b="1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0000FF"/>
                </a:solidFill>
                <a:latin typeface="Calibri"/>
                <a:cs typeface="Calibri"/>
              </a:rPr>
              <a:t>agricoles</a:t>
            </a:r>
            <a:r>
              <a:rPr sz="2300" b="1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en</a:t>
            </a:r>
            <a:r>
              <a:rPr sz="2300" b="1" spc="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quantité et</a:t>
            </a:r>
            <a:r>
              <a:rPr sz="2300" b="1" spc="1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en</a:t>
            </a:r>
            <a:r>
              <a:rPr sz="2300" b="1" spc="1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qualité</a:t>
            </a:r>
            <a:endParaRPr sz="2300">
              <a:latin typeface="Calibri"/>
              <a:cs typeface="Calibri"/>
            </a:endParaRPr>
          </a:p>
          <a:p>
            <a:pPr marL="568960" indent="-157480">
              <a:lnSpc>
                <a:spcPct val="100000"/>
              </a:lnSpc>
              <a:buChar char="-"/>
              <a:tabLst>
                <a:tab pos="568960" algn="l"/>
              </a:tabLst>
            </a:pPr>
            <a:r>
              <a:rPr sz="2300" b="1" spc="-20" dirty="0">
                <a:latin typeface="Calibri"/>
                <a:cs typeface="Calibri"/>
              </a:rPr>
              <a:t>d’assurer</a:t>
            </a:r>
            <a:r>
              <a:rPr sz="2300" b="1" spc="-2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une</a:t>
            </a:r>
            <a:r>
              <a:rPr sz="2300" b="1" spc="10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meilleure</a:t>
            </a:r>
            <a:r>
              <a:rPr sz="2300" b="1" spc="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maîtrise</a:t>
            </a:r>
            <a:r>
              <a:rPr sz="2300" b="1" spc="-1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des </a:t>
            </a:r>
            <a:r>
              <a:rPr sz="2300" b="1" spc="-20" dirty="0">
                <a:solidFill>
                  <a:srgbClr val="0000FF"/>
                </a:solidFill>
                <a:latin typeface="Calibri"/>
                <a:cs typeface="Calibri"/>
              </a:rPr>
              <a:t>ravageurs</a:t>
            </a:r>
            <a:endParaRPr sz="2300">
              <a:latin typeface="Calibri"/>
              <a:cs typeface="Calibri"/>
            </a:endParaRPr>
          </a:p>
          <a:p>
            <a:pPr marL="12700" marR="1985010" indent="398780">
              <a:lnSpc>
                <a:spcPct val="100000"/>
              </a:lnSpc>
              <a:buChar char="-"/>
              <a:tabLst>
                <a:tab pos="568960" algn="l"/>
              </a:tabLst>
            </a:pPr>
            <a:r>
              <a:rPr sz="2300" b="1" spc="-5" dirty="0">
                <a:latin typeface="Calibri"/>
                <a:cs typeface="Calibri"/>
              </a:rPr>
              <a:t>de </a:t>
            </a:r>
            <a:r>
              <a:rPr sz="2300" b="1" dirty="0">
                <a:latin typeface="Calibri"/>
                <a:cs typeface="Calibri"/>
              </a:rPr>
              <a:t>diminuer </a:t>
            </a:r>
            <a:r>
              <a:rPr sz="2300" b="1" spc="-5" dirty="0">
                <a:latin typeface="Calibri"/>
                <a:cs typeface="Calibri"/>
              </a:rPr>
              <a:t>la </a:t>
            </a:r>
            <a:r>
              <a:rPr sz="2300" b="1" dirty="0">
                <a:latin typeface="Calibri"/>
                <a:cs typeface="Calibri"/>
              </a:rPr>
              <a:t>dépendance </a:t>
            </a:r>
            <a:r>
              <a:rPr sz="2300" b="1" spc="-5" dirty="0">
                <a:latin typeface="Calibri"/>
                <a:cs typeface="Calibri"/>
              </a:rPr>
              <a:t>vis-à-vis </a:t>
            </a:r>
            <a:r>
              <a:rPr sz="2300" b="1" dirty="0">
                <a:latin typeface="Calibri"/>
                <a:cs typeface="Calibri"/>
              </a:rPr>
              <a:t>des </a:t>
            </a:r>
            <a:r>
              <a:rPr sz="2300" b="1" spc="-10" dirty="0">
                <a:solidFill>
                  <a:srgbClr val="0000FF"/>
                </a:solidFill>
                <a:latin typeface="Calibri"/>
                <a:cs typeface="Calibri"/>
              </a:rPr>
              <a:t>intrants</a:t>
            </a:r>
            <a:r>
              <a:rPr sz="2300" b="1" spc="-10" dirty="0">
                <a:latin typeface="Calibri"/>
                <a:cs typeface="Calibri"/>
              </a:rPr>
              <a:t>, </a:t>
            </a:r>
            <a:r>
              <a:rPr sz="2300" b="1" spc="-50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en :</a:t>
            </a:r>
            <a:endParaRPr sz="2300">
              <a:latin typeface="Calibri"/>
              <a:cs typeface="Calibri"/>
            </a:endParaRPr>
          </a:p>
          <a:p>
            <a:pPr marL="516890" indent="-305435">
              <a:lnSpc>
                <a:spcPct val="100000"/>
              </a:lnSpc>
              <a:buAutoNum type="arabicParenR"/>
              <a:tabLst>
                <a:tab pos="517525" algn="l"/>
              </a:tabLst>
            </a:pPr>
            <a:r>
              <a:rPr sz="2300" b="1" spc="-5" dirty="0">
                <a:latin typeface="Calibri"/>
                <a:cs typeface="Calibri"/>
              </a:rPr>
              <a:t>augmentant</a:t>
            </a:r>
            <a:r>
              <a:rPr sz="2300" b="1" spc="1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la</a:t>
            </a:r>
            <a:r>
              <a:rPr sz="2300" b="1" dirty="0"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0000FF"/>
                </a:solidFill>
                <a:latin typeface="Calibri"/>
                <a:cs typeface="Calibri"/>
              </a:rPr>
              <a:t>diversité</a:t>
            </a:r>
            <a:r>
              <a:rPr sz="2300" b="1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0000FF"/>
                </a:solidFill>
                <a:latin typeface="Calibri"/>
                <a:cs typeface="Calibri"/>
              </a:rPr>
              <a:t>biologique</a:t>
            </a:r>
            <a:r>
              <a:rPr sz="2300" b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dans</a:t>
            </a:r>
            <a:r>
              <a:rPr sz="2300" b="1" spc="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les</a:t>
            </a:r>
            <a:r>
              <a:rPr sz="2300" b="1" spc="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agroécosystèmes</a:t>
            </a:r>
            <a:endParaRPr sz="2300">
              <a:latin typeface="Calibri"/>
              <a:cs typeface="Calibri"/>
            </a:endParaRPr>
          </a:p>
          <a:p>
            <a:pPr marL="12700" marR="149860" indent="198120">
              <a:lnSpc>
                <a:spcPct val="100000"/>
              </a:lnSpc>
              <a:buAutoNum type="arabicParenR"/>
              <a:tabLst>
                <a:tab pos="760730" algn="l"/>
                <a:tab pos="761365" algn="l"/>
                <a:tab pos="2386965" algn="l"/>
                <a:tab pos="3033395" algn="l"/>
                <a:tab pos="4782820" algn="l"/>
                <a:tab pos="6499225" algn="l"/>
                <a:tab pos="7112000" algn="l"/>
                <a:tab pos="7915275" algn="l"/>
              </a:tabLst>
            </a:pPr>
            <a:r>
              <a:rPr sz="2300" b="1" spc="5" dirty="0">
                <a:latin typeface="Calibri"/>
                <a:cs typeface="Calibri"/>
              </a:rPr>
              <a:t>o</a:t>
            </a:r>
            <a:r>
              <a:rPr sz="2300" b="1" spc="-15" dirty="0">
                <a:latin typeface="Calibri"/>
                <a:cs typeface="Calibri"/>
              </a:rPr>
              <a:t>p</a:t>
            </a:r>
            <a:r>
              <a:rPr sz="2300" b="1" dirty="0">
                <a:latin typeface="Calibri"/>
                <a:cs typeface="Calibri"/>
              </a:rPr>
              <a:t>timisa</a:t>
            </a:r>
            <a:r>
              <a:rPr sz="2300" b="1" spc="-20" dirty="0">
                <a:latin typeface="Calibri"/>
                <a:cs typeface="Calibri"/>
              </a:rPr>
              <a:t>n</a:t>
            </a:r>
            <a:r>
              <a:rPr sz="2300" b="1" dirty="0">
                <a:latin typeface="Calibri"/>
                <a:cs typeface="Calibri"/>
              </a:rPr>
              <a:t>t	l</a:t>
            </a:r>
            <a:r>
              <a:rPr sz="2300" b="1" spc="-10" dirty="0">
                <a:latin typeface="Calibri"/>
                <a:cs typeface="Calibri"/>
              </a:rPr>
              <a:t>e</a:t>
            </a:r>
            <a:r>
              <a:rPr sz="2300" b="1" dirty="0">
                <a:latin typeface="Calibri"/>
                <a:cs typeface="Calibri"/>
              </a:rPr>
              <a:t>s	</a:t>
            </a:r>
            <a:r>
              <a:rPr sz="2300" b="1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2300" b="1" spc="-30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2300" b="1" spc="-20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2300" b="1" spc="-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2300" b="1" spc="-45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2300" b="1" dirty="0">
                <a:solidFill>
                  <a:srgbClr val="0000FF"/>
                </a:solidFill>
                <a:latin typeface="Calibri"/>
                <a:cs typeface="Calibri"/>
              </a:rPr>
              <a:t>actio</a:t>
            </a:r>
            <a:r>
              <a:rPr sz="2300" b="1" spc="-20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2300" b="1" dirty="0">
                <a:solidFill>
                  <a:srgbClr val="0000FF"/>
                </a:solidFill>
                <a:latin typeface="Calibri"/>
                <a:cs typeface="Calibri"/>
              </a:rPr>
              <a:t>s	bi</a:t>
            </a:r>
            <a:r>
              <a:rPr sz="2300" b="1" spc="-10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2300" b="1" dirty="0">
                <a:solidFill>
                  <a:srgbClr val="0000FF"/>
                </a:solidFill>
                <a:latin typeface="Calibri"/>
                <a:cs typeface="Calibri"/>
              </a:rPr>
              <a:t>log</a:t>
            </a:r>
            <a:r>
              <a:rPr sz="2300" b="1" spc="-10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2300" b="1" dirty="0">
                <a:solidFill>
                  <a:srgbClr val="0000FF"/>
                </a:solidFill>
                <a:latin typeface="Calibri"/>
                <a:cs typeface="Calibri"/>
              </a:rPr>
              <a:t>q</a:t>
            </a:r>
            <a:r>
              <a:rPr sz="2300" b="1" spc="5" dirty="0">
                <a:solidFill>
                  <a:srgbClr val="0000FF"/>
                </a:solidFill>
                <a:latin typeface="Calibri"/>
                <a:cs typeface="Calibri"/>
              </a:rPr>
              <a:t>u</a:t>
            </a:r>
            <a:r>
              <a:rPr sz="2300" b="1" spc="-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2300" b="1" dirty="0">
                <a:solidFill>
                  <a:srgbClr val="0000FF"/>
                </a:solidFill>
                <a:latin typeface="Calibri"/>
                <a:cs typeface="Calibri"/>
              </a:rPr>
              <a:t>s	</a:t>
            </a:r>
            <a:r>
              <a:rPr sz="2300" b="1" dirty="0">
                <a:latin typeface="Calibri"/>
                <a:cs typeface="Calibri"/>
              </a:rPr>
              <a:t>au	s</a:t>
            </a:r>
            <a:r>
              <a:rPr sz="2300" b="1" spc="5" dirty="0">
                <a:latin typeface="Calibri"/>
                <a:cs typeface="Calibri"/>
              </a:rPr>
              <a:t>e</a:t>
            </a:r>
            <a:r>
              <a:rPr sz="2300" b="1" spc="-15" dirty="0">
                <a:latin typeface="Calibri"/>
                <a:cs typeface="Calibri"/>
              </a:rPr>
              <a:t>i</a:t>
            </a:r>
            <a:r>
              <a:rPr sz="2300" b="1" dirty="0">
                <a:latin typeface="Calibri"/>
                <a:cs typeface="Calibri"/>
              </a:rPr>
              <a:t>n	des  </a:t>
            </a:r>
            <a:r>
              <a:rPr sz="2300" b="1" spc="-10" dirty="0">
                <a:latin typeface="Calibri"/>
                <a:cs typeface="Calibri"/>
              </a:rPr>
              <a:t>agroécosystèmes.</a:t>
            </a:r>
            <a:endParaRPr sz="2300">
              <a:latin typeface="Calibri"/>
              <a:cs typeface="Calibri"/>
            </a:endParaRPr>
          </a:p>
          <a:p>
            <a:pPr marL="5499100">
              <a:lnSpc>
                <a:spcPct val="100000"/>
              </a:lnSpc>
              <a:spcBef>
                <a:spcPts val="219"/>
              </a:spcBef>
            </a:pPr>
            <a:r>
              <a:rPr sz="2000" b="1" spc="-5" dirty="0">
                <a:latin typeface="Calibri"/>
                <a:cs typeface="Calibri"/>
              </a:rPr>
              <a:t>(Malézieux,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2013)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9170" y="259207"/>
            <a:ext cx="49968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4-</a:t>
            </a:r>
            <a:r>
              <a:rPr sz="3200" spc="-15" dirty="0"/>
              <a:t> </a:t>
            </a:r>
            <a:r>
              <a:rPr sz="3200" spc="-10" dirty="0"/>
              <a:t>Diversification </a:t>
            </a:r>
            <a:r>
              <a:rPr sz="3200" spc="-5" dirty="0"/>
              <a:t>des</a:t>
            </a:r>
            <a:r>
              <a:rPr sz="3200" spc="-45" dirty="0"/>
              <a:t> </a:t>
            </a:r>
            <a:r>
              <a:rPr sz="3200" spc="-5" dirty="0"/>
              <a:t>cultures</a:t>
            </a:r>
            <a:endParaRPr sz="3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691" y="231724"/>
            <a:ext cx="866394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0000"/>
                </a:solidFill>
              </a:rPr>
              <a:t>-</a:t>
            </a:r>
            <a:r>
              <a:rPr sz="2400" spc="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«</a:t>
            </a:r>
            <a:r>
              <a:rPr sz="2400" spc="5" dirty="0">
                <a:solidFill>
                  <a:srgbClr val="000000"/>
                </a:solidFill>
              </a:rPr>
              <a:t> </a:t>
            </a:r>
            <a:r>
              <a:rPr sz="2400" spc="-35" dirty="0">
                <a:solidFill>
                  <a:srgbClr val="000000"/>
                </a:solidFill>
              </a:rPr>
              <a:t>L’agriculture</a:t>
            </a:r>
            <a:r>
              <a:rPr sz="2400" spc="-30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a</a:t>
            </a:r>
            <a:r>
              <a:rPr sz="2400" spc="5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surtout</a:t>
            </a:r>
            <a:r>
              <a:rPr sz="2400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utilisé</a:t>
            </a:r>
            <a:r>
              <a:rPr sz="2400" dirty="0">
                <a:solidFill>
                  <a:srgbClr val="000000"/>
                </a:solidFill>
              </a:rPr>
              <a:t> </a:t>
            </a:r>
            <a:r>
              <a:rPr sz="2400" spc="-10" dirty="0"/>
              <a:t>variétés</a:t>
            </a:r>
            <a:r>
              <a:rPr sz="2400" spc="-5" dirty="0"/>
              <a:t> sélectionnées</a:t>
            </a:r>
            <a:r>
              <a:rPr sz="2400" dirty="0"/>
              <a:t> </a:t>
            </a:r>
            <a:r>
              <a:rPr sz="2400" spc="-5" dirty="0">
                <a:solidFill>
                  <a:srgbClr val="000000"/>
                </a:solidFill>
              </a:rPr>
              <a:t>dans</a:t>
            </a:r>
            <a:r>
              <a:rPr sz="2400" dirty="0">
                <a:solidFill>
                  <a:srgbClr val="000000"/>
                </a:solidFill>
              </a:rPr>
              <a:t> des </a:t>
            </a:r>
            <a:r>
              <a:rPr sz="2400" spc="-530" dirty="0">
                <a:solidFill>
                  <a:srgbClr val="000000"/>
                </a:solidFill>
              </a:rPr>
              <a:t> </a:t>
            </a:r>
            <a:r>
              <a:rPr sz="2400" spc="-5" dirty="0"/>
              <a:t>conditions</a:t>
            </a:r>
            <a:r>
              <a:rPr sz="2400" dirty="0"/>
              <a:t> </a:t>
            </a:r>
            <a:r>
              <a:rPr sz="2400" spc="-10" dirty="0"/>
              <a:t>contrôlées</a:t>
            </a:r>
            <a:r>
              <a:rPr sz="2400" spc="-5" dirty="0"/>
              <a:t> </a:t>
            </a:r>
            <a:r>
              <a:rPr sz="2400" dirty="0">
                <a:solidFill>
                  <a:srgbClr val="000000"/>
                </a:solidFill>
              </a:rPr>
              <a:t>pour</a:t>
            </a:r>
            <a:r>
              <a:rPr sz="2400" spc="5" dirty="0">
                <a:solidFill>
                  <a:srgbClr val="000000"/>
                </a:solidFill>
              </a:rPr>
              <a:t> </a:t>
            </a:r>
            <a:r>
              <a:rPr sz="2400" spc="-10" dirty="0">
                <a:solidFill>
                  <a:srgbClr val="000000"/>
                </a:solidFill>
              </a:rPr>
              <a:t>permettre</a:t>
            </a:r>
            <a:r>
              <a:rPr sz="2400" spc="-5" dirty="0">
                <a:solidFill>
                  <a:srgbClr val="000000"/>
                </a:solidFill>
              </a:rPr>
              <a:t> </a:t>
            </a:r>
            <a:r>
              <a:rPr sz="2400" spc="-25" dirty="0">
                <a:solidFill>
                  <a:srgbClr val="000000"/>
                </a:solidFill>
              </a:rPr>
              <a:t>l’expression</a:t>
            </a:r>
            <a:r>
              <a:rPr sz="2400" spc="-20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maximale</a:t>
            </a:r>
            <a:r>
              <a:rPr sz="2400" dirty="0">
                <a:solidFill>
                  <a:srgbClr val="000000"/>
                </a:solidFill>
              </a:rPr>
              <a:t> des </a:t>
            </a:r>
            <a:r>
              <a:rPr sz="2400" spc="5" dirty="0">
                <a:solidFill>
                  <a:srgbClr val="000000"/>
                </a:solidFill>
              </a:rPr>
              <a:t> </a:t>
            </a:r>
            <a:r>
              <a:rPr sz="2400" spc="-10" dirty="0">
                <a:solidFill>
                  <a:srgbClr val="000000"/>
                </a:solidFill>
              </a:rPr>
              <a:t>génotypes</a:t>
            </a:r>
            <a:r>
              <a:rPr sz="2400" spc="5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sélectionnés.</a:t>
            </a:r>
            <a:r>
              <a:rPr sz="2400" dirty="0">
                <a:solidFill>
                  <a:srgbClr val="000000"/>
                </a:solidFill>
              </a:rPr>
              <a:t> »</a:t>
            </a:r>
            <a:endParaRPr sz="24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0"/>
              </a:spcBef>
              <a:buChar char="-"/>
              <a:tabLst>
                <a:tab pos="276860" algn="l"/>
              </a:tabLst>
            </a:pPr>
            <a:r>
              <a:rPr dirty="0">
                <a:solidFill>
                  <a:srgbClr val="000000"/>
                </a:solidFill>
              </a:rPr>
              <a:t>«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-50" dirty="0">
                <a:solidFill>
                  <a:srgbClr val="000000"/>
                </a:solidFill>
              </a:rPr>
              <a:t>L’enjeu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majeur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est</a:t>
            </a:r>
            <a:r>
              <a:rPr spc="-5" dirty="0">
                <a:solidFill>
                  <a:srgbClr val="000000"/>
                </a:solidFill>
              </a:rPr>
              <a:t> de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10" dirty="0"/>
              <a:t>replacer</a:t>
            </a:r>
            <a:r>
              <a:rPr spc="-5" dirty="0"/>
              <a:t> la</a:t>
            </a:r>
            <a:r>
              <a:rPr dirty="0"/>
              <a:t> </a:t>
            </a:r>
            <a:r>
              <a:rPr spc="-10" dirty="0"/>
              <a:t>biodiversité</a:t>
            </a:r>
            <a:r>
              <a:rPr spc="-5" dirty="0"/>
              <a:t> </a:t>
            </a:r>
            <a:r>
              <a:rPr dirty="0"/>
              <a:t>au</a:t>
            </a:r>
            <a:r>
              <a:rPr spc="5" dirty="0"/>
              <a:t> </a:t>
            </a:r>
            <a:r>
              <a:rPr dirty="0"/>
              <a:t>sein</a:t>
            </a:r>
            <a:r>
              <a:rPr spc="5" dirty="0"/>
              <a:t> </a:t>
            </a:r>
            <a:r>
              <a:rPr dirty="0"/>
              <a:t>des </a:t>
            </a:r>
            <a:r>
              <a:rPr spc="5" dirty="0"/>
              <a:t> </a:t>
            </a:r>
            <a:r>
              <a:rPr spc="-15" dirty="0"/>
              <a:t>systèmes </a:t>
            </a:r>
            <a:r>
              <a:rPr spc="-5" dirty="0">
                <a:solidFill>
                  <a:srgbClr val="000000"/>
                </a:solidFill>
              </a:rPr>
              <a:t>agricoles, afin </a:t>
            </a:r>
            <a:r>
              <a:rPr spc="-20" dirty="0">
                <a:solidFill>
                  <a:srgbClr val="000000"/>
                </a:solidFill>
              </a:rPr>
              <a:t>d’</a:t>
            </a:r>
            <a:r>
              <a:rPr spc="-20" dirty="0"/>
              <a:t>accroitre </a:t>
            </a:r>
            <a:r>
              <a:rPr dirty="0">
                <a:solidFill>
                  <a:srgbClr val="000000"/>
                </a:solidFill>
              </a:rPr>
              <a:t>leur </a:t>
            </a:r>
            <a:r>
              <a:rPr spc="-10" dirty="0"/>
              <a:t>flexibilité </a:t>
            </a:r>
            <a:r>
              <a:rPr spc="-5" dirty="0">
                <a:solidFill>
                  <a:srgbClr val="000000"/>
                </a:solidFill>
              </a:rPr>
              <a:t>et </a:t>
            </a:r>
            <a:r>
              <a:rPr dirty="0">
                <a:solidFill>
                  <a:srgbClr val="000000"/>
                </a:solidFill>
              </a:rPr>
              <a:t>leur </a:t>
            </a:r>
            <a:r>
              <a:rPr spc="-5" dirty="0"/>
              <a:t>résilience</a:t>
            </a:r>
            <a:r>
              <a:rPr spc="-5" dirty="0">
                <a:solidFill>
                  <a:srgbClr val="000000"/>
                </a:solidFill>
              </a:rPr>
              <a:t>, </a:t>
            </a:r>
            <a:r>
              <a:rPr dirty="0">
                <a:solidFill>
                  <a:srgbClr val="000000"/>
                </a:solidFill>
              </a:rPr>
              <a:t> sans</a:t>
            </a:r>
            <a:r>
              <a:rPr spc="-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compromettre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leur</a:t>
            </a:r>
            <a:r>
              <a:rPr spc="-10" dirty="0">
                <a:solidFill>
                  <a:srgbClr val="000000"/>
                </a:solidFill>
              </a:rPr>
              <a:t> </a:t>
            </a:r>
            <a:r>
              <a:rPr spc="-10" dirty="0"/>
              <a:t>viabilité</a:t>
            </a:r>
            <a:r>
              <a:rPr spc="10" dirty="0"/>
              <a:t> </a:t>
            </a:r>
            <a:r>
              <a:rPr spc="-5" dirty="0"/>
              <a:t>économique</a:t>
            </a:r>
            <a:r>
              <a:rPr spc="-5" dirty="0">
                <a:solidFill>
                  <a:srgbClr val="000000"/>
                </a:solidFill>
              </a:rPr>
              <a:t>…</a:t>
            </a:r>
            <a:r>
              <a:rPr spc="-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»</a:t>
            </a:r>
          </a:p>
          <a:p>
            <a:pPr marL="12700" marR="5080" algn="just">
              <a:lnSpc>
                <a:spcPct val="100000"/>
              </a:lnSpc>
              <a:buChar char="-"/>
              <a:tabLst>
                <a:tab pos="304165" algn="l"/>
              </a:tabLst>
            </a:pPr>
            <a:r>
              <a:rPr dirty="0">
                <a:solidFill>
                  <a:srgbClr val="000000"/>
                </a:solidFill>
              </a:rPr>
              <a:t>«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CC0099"/>
                </a:solidFill>
              </a:rPr>
              <a:t>Valoriser</a:t>
            </a:r>
            <a:r>
              <a:rPr spc="-15" dirty="0">
                <a:solidFill>
                  <a:srgbClr val="CC0099"/>
                </a:solidFill>
              </a:rPr>
              <a:t> </a:t>
            </a:r>
            <a:r>
              <a:rPr spc="-5" dirty="0">
                <a:solidFill>
                  <a:srgbClr val="CC0099"/>
                </a:solidFill>
              </a:rPr>
              <a:t>la</a:t>
            </a:r>
            <a:r>
              <a:rPr dirty="0">
                <a:solidFill>
                  <a:srgbClr val="CC0099"/>
                </a:solidFill>
              </a:rPr>
              <a:t> </a:t>
            </a:r>
            <a:r>
              <a:rPr spc="-10" dirty="0">
                <a:solidFill>
                  <a:srgbClr val="CC0099"/>
                </a:solidFill>
              </a:rPr>
              <a:t>biodiversité</a:t>
            </a:r>
            <a:r>
              <a:rPr spc="-5" dirty="0">
                <a:solidFill>
                  <a:srgbClr val="CC0099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dans</a:t>
            </a:r>
            <a:r>
              <a:rPr dirty="0">
                <a:solidFill>
                  <a:srgbClr val="000000"/>
                </a:solidFill>
              </a:rPr>
              <a:t> des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-15" dirty="0">
                <a:solidFill>
                  <a:srgbClr val="CC0099"/>
                </a:solidFill>
              </a:rPr>
              <a:t>systèmes</a:t>
            </a:r>
            <a:r>
              <a:rPr spc="-10" dirty="0">
                <a:solidFill>
                  <a:srgbClr val="CC0099"/>
                </a:solidFill>
              </a:rPr>
              <a:t> innovants</a:t>
            </a:r>
            <a:r>
              <a:rPr spc="-5" dirty="0">
                <a:solidFill>
                  <a:srgbClr val="CC0099"/>
                </a:solidFill>
              </a:rPr>
              <a:t> </a:t>
            </a:r>
            <a:r>
              <a:rPr spc="5" dirty="0">
                <a:solidFill>
                  <a:srgbClr val="000000"/>
                </a:solidFill>
              </a:rPr>
              <a:t>de </a:t>
            </a:r>
            <a:r>
              <a:rPr spc="1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production</a:t>
            </a:r>
            <a:r>
              <a:rPr spc="3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agricole</a:t>
            </a:r>
            <a:r>
              <a:rPr spc="5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:</a:t>
            </a:r>
            <a:r>
              <a:rPr spc="4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utiliser</a:t>
            </a:r>
            <a:r>
              <a:rPr spc="5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la</a:t>
            </a:r>
            <a:r>
              <a:rPr spc="5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biodiversité</a:t>
            </a:r>
            <a:r>
              <a:rPr spc="4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pour</a:t>
            </a:r>
            <a:r>
              <a:rPr spc="4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réussir</a:t>
            </a:r>
            <a:r>
              <a:rPr spc="5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la</a:t>
            </a:r>
            <a:r>
              <a:rPr spc="4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CC0099"/>
                </a:solidFill>
              </a:rPr>
              <a:t>transition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1691" y="3310839"/>
            <a:ext cx="22967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C0099"/>
                </a:solidFill>
                <a:latin typeface="Calibri"/>
                <a:cs typeface="Calibri"/>
              </a:rPr>
              <a:t>agro-écologique</a:t>
            </a:r>
            <a:r>
              <a:rPr sz="2400" b="1" spc="-100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»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79850" y="3361131"/>
            <a:ext cx="385889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Calibri"/>
                <a:cs typeface="Calibri"/>
              </a:rPr>
              <a:t>(Tixier-Boichard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et Lescourret,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2015)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1691" y="3871721"/>
            <a:ext cx="855599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- « </a:t>
            </a:r>
            <a:r>
              <a:rPr sz="2400" b="1" spc="-5" dirty="0">
                <a:latin typeface="Calibri"/>
                <a:cs typeface="Calibri"/>
              </a:rPr>
              <a:t>Maîtriser </a:t>
            </a:r>
            <a:r>
              <a:rPr sz="2400" b="1" spc="-20" dirty="0">
                <a:solidFill>
                  <a:srgbClr val="0000FF"/>
                </a:solidFill>
                <a:latin typeface="Calibri"/>
                <a:cs typeface="Calibri"/>
              </a:rPr>
              <a:t>l’assemblage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des 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génotypes</a:t>
            </a:r>
            <a:r>
              <a:rPr sz="2400" b="1" spc="-5" dirty="0">
                <a:latin typeface="Calibri"/>
                <a:cs typeface="Calibri"/>
              </a:rPr>
              <a:t>, </a:t>
            </a:r>
            <a:r>
              <a:rPr sz="2400" b="1" dirty="0">
                <a:latin typeface="Calibri"/>
                <a:cs typeface="Calibri"/>
              </a:rPr>
              <a:t>des </a:t>
            </a:r>
            <a:r>
              <a:rPr sz="2400" b="1" spc="-10" dirty="0">
                <a:latin typeface="Calibri"/>
                <a:cs typeface="Calibri"/>
              </a:rPr>
              <a:t>ressources naturelles </a:t>
            </a:r>
            <a:r>
              <a:rPr sz="2400" b="1" spc="-5" dirty="0">
                <a:latin typeface="Calibri"/>
                <a:cs typeface="Calibri"/>
              </a:rPr>
              <a:t> et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des</a:t>
            </a:r>
            <a:r>
              <a:rPr sz="2400" b="1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pratiques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suppose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de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mieux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connaître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les</a:t>
            </a:r>
            <a:r>
              <a:rPr sz="2400" b="1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régulations 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 biologiques</a:t>
            </a:r>
            <a:r>
              <a:rPr sz="2400" b="1" spc="-5" dirty="0">
                <a:latin typeface="Calibri"/>
                <a:cs typeface="Calibri"/>
              </a:rPr>
              <a:t>.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»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9704" y="5157215"/>
            <a:ext cx="7821295" cy="1201420"/>
          </a:xfrm>
          <a:prstGeom prst="rect">
            <a:avLst/>
          </a:prstGeom>
          <a:solidFill>
            <a:srgbClr val="DCE6F1"/>
          </a:solidFill>
          <a:ln w="9525">
            <a:solidFill>
              <a:srgbClr val="0000FF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5"/>
              </a:spcBef>
            </a:pPr>
            <a:r>
              <a:rPr sz="2400" b="1" dirty="0">
                <a:latin typeface="Calibri"/>
                <a:cs typeface="Calibri"/>
              </a:rPr>
              <a:t>Les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deux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piliers de </a:t>
            </a:r>
            <a:r>
              <a:rPr sz="2400" b="1" dirty="0">
                <a:latin typeface="Calibri"/>
                <a:cs typeface="Calibri"/>
              </a:rPr>
              <a:t>«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C0099"/>
                </a:solidFill>
                <a:latin typeface="Calibri"/>
                <a:cs typeface="Calibri"/>
              </a:rPr>
              <a:t>l’intensification</a:t>
            </a:r>
            <a:r>
              <a:rPr sz="2400" b="1" spc="25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C0099"/>
                </a:solidFill>
                <a:latin typeface="Calibri"/>
                <a:cs typeface="Calibri"/>
              </a:rPr>
              <a:t>écologique</a:t>
            </a:r>
            <a:r>
              <a:rPr sz="2400" b="1" spc="-20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»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sont</a:t>
            </a:r>
            <a:r>
              <a:rPr sz="2400" b="1" dirty="0">
                <a:latin typeface="Calibri"/>
                <a:cs typeface="Calibri"/>
              </a:rPr>
              <a:t> :</a:t>
            </a:r>
            <a:endParaRPr sz="2400">
              <a:latin typeface="Calibri"/>
              <a:cs typeface="Calibri"/>
            </a:endParaRPr>
          </a:p>
          <a:p>
            <a:pPr marL="1167765" indent="-161925">
              <a:lnSpc>
                <a:spcPct val="100000"/>
              </a:lnSpc>
              <a:buChar char="-"/>
              <a:tabLst>
                <a:tab pos="1168400" algn="l"/>
              </a:tabLst>
            </a:pPr>
            <a:r>
              <a:rPr sz="2400" b="1" spc="-15" dirty="0">
                <a:latin typeface="Calibri"/>
                <a:cs typeface="Calibri"/>
              </a:rPr>
              <a:t>l’accroissement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de la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biodiversité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et</a:t>
            </a:r>
            <a:endParaRPr sz="2400">
              <a:latin typeface="Calibri"/>
              <a:cs typeface="Calibri"/>
            </a:endParaRPr>
          </a:p>
          <a:p>
            <a:pPr marL="1167765" indent="-161925">
              <a:lnSpc>
                <a:spcPct val="100000"/>
              </a:lnSpc>
              <a:buChar char="-"/>
              <a:tabLst>
                <a:tab pos="1168400" algn="l"/>
              </a:tabLst>
            </a:pPr>
            <a:r>
              <a:rPr sz="2400" b="1" spc="-5" dirty="0">
                <a:latin typeface="Calibri"/>
                <a:cs typeface="Calibri"/>
              </a:rPr>
              <a:t>le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renforcement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des 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régulations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biologiques</a:t>
            </a:r>
            <a:r>
              <a:rPr sz="2400" b="1" spc="-5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0">
              <a:lnSpc>
                <a:spcPts val="141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402437" y="1336370"/>
            <a:ext cx="8363584" cy="3225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0" indent="-184785">
              <a:lnSpc>
                <a:spcPct val="100000"/>
              </a:lnSpc>
              <a:spcBef>
                <a:spcPts val="100"/>
              </a:spcBef>
              <a:buSzPct val="83333"/>
              <a:buChar char="•"/>
              <a:tabLst>
                <a:tab pos="197485" algn="l"/>
              </a:tabLst>
            </a:pPr>
            <a:r>
              <a:rPr lang="fr-FR" sz="2400" b="1" spc="-10" dirty="0" smtClean="0">
                <a:solidFill>
                  <a:srgbClr val="0000FF"/>
                </a:solidFill>
                <a:latin typeface="Calibri"/>
                <a:cs typeface="Calibri"/>
              </a:rPr>
              <a:t>1.</a:t>
            </a:r>
            <a:r>
              <a:rPr sz="2400" b="1" spc="-10" dirty="0" err="1" smtClean="0">
                <a:solidFill>
                  <a:srgbClr val="0000FF"/>
                </a:solidFill>
                <a:latin typeface="Calibri"/>
                <a:cs typeface="Calibri"/>
              </a:rPr>
              <a:t>Objectifs</a:t>
            </a:r>
            <a:r>
              <a:rPr sz="2400" b="1" spc="5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de</a:t>
            </a:r>
            <a:r>
              <a:rPr sz="2400" b="1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0000FF"/>
                </a:solidFill>
                <a:latin typeface="Calibri"/>
                <a:cs typeface="Calibri"/>
              </a:rPr>
              <a:t>l’évaluation</a:t>
            </a:r>
            <a:r>
              <a:rPr sz="2400" b="1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des</a:t>
            </a:r>
            <a:r>
              <a:rPr sz="2400" b="1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ressources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phytogénétiques</a:t>
            </a:r>
            <a:r>
              <a:rPr sz="2400" b="1" spc="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(RPG)</a:t>
            </a:r>
            <a:endParaRPr sz="2400" dirty="0">
              <a:latin typeface="Calibri"/>
              <a:cs typeface="Calibri"/>
            </a:endParaRPr>
          </a:p>
          <a:p>
            <a:pPr marL="12700" marR="519430">
              <a:lnSpc>
                <a:spcPct val="100000"/>
              </a:lnSpc>
              <a:spcBef>
                <a:spcPts val="1664"/>
              </a:spcBef>
              <a:buClr>
                <a:srgbClr val="000000"/>
              </a:buClr>
              <a:buChar char="-"/>
              <a:tabLst>
                <a:tab pos="162560" algn="l"/>
              </a:tabLst>
            </a:pPr>
            <a:r>
              <a:rPr sz="2200" b="1" spc="-15" dirty="0">
                <a:solidFill>
                  <a:srgbClr val="0000FF"/>
                </a:solidFill>
                <a:latin typeface="Calibri"/>
                <a:cs typeface="Calibri"/>
              </a:rPr>
              <a:t>Caractériser</a:t>
            </a:r>
            <a:r>
              <a:rPr sz="2200" b="1" spc="6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convenablement</a:t>
            </a:r>
            <a:r>
              <a:rPr sz="2200" b="1" spc="6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les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plantes</a:t>
            </a:r>
            <a:r>
              <a:rPr sz="2200" b="1" spc="3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sur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la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base</a:t>
            </a:r>
            <a:r>
              <a:rPr sz="2200" b="1" spc="3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marqueurs </a:t>
            </a:r>
            <a:r>
              <a:rPr sz="2200" b="1" spc="-48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clairs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et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fiables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200" b="1" spc="-10" dirty="0">
                <a:latin typeface="Calibri"/>
                <a:cs typeface="Calibri"/>
              </a:rPr>
              <a:t>Applications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:</a:t>
            </a:r>
            <a:endParaRPr sz="2200" dirty="0">
              <a:latin typeface="Calibri"/>
              <a:cs typeface="Calibri"/>
            </a:endParaRPr>
          </a:p>
          <a:p>
            <a:pPr marL="1076325" lvl="1" indent="-149860">
              <a:lnSpc>
                <a:spcPct val="100000"/>
              </a:lnSpc>
              <a:spcBef>
                <a:spcPts val="965"/>
              </a:spcBef>
              <a:buChar char="-"/>
              <a:tabLst>
                <a:tab pos="1076960" algn="l"/>
              </a:tabLst>
            </a:pPr>
            <a:r>
              <a:rPr sz="2200" b="1" spc="-15" dirty="0">
                <a:latin typeface="Calibri"/>
                <a:cs typeface="Calibri"/>
              </a:rPr>
              <a:t>Comprendre</a:t>
            </a:r>
            <a:r>
              <a:rPr sz="2200" b="1" spc="3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les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techniques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AF50"/>
                </a:solidFill>
                <a:latin typeface="Calibri"/>
                <a:cs typeface="Calibri"/>
              </a:rPr>
              <a:t>collecte</a:t>
            </a:r>
            <a:r>
              <a:rPr sz="2200" b="1" spc="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et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AF50"/>
                </a:solidFill>
                <a:latin typeface="Calibri"/>
                <a:cs typeface="Calibri"/>
              </a:rPr>
              <a:t>conservation</a:t>
            </a:r>
            <a:endParaRPr sz="2200" dirty="0">
              <a:latin typeface="Calibri"/>
              <a:cs typeface="Calibri"/>
            </a:endParaRPr>
          </a:p>
          <a:p>
            <a:pPr marL="1076325" lvl="1" indent="-149860">
              <a:lnSpc>
                <a:spcPct val="100000"/>
              </a:lnSpc>
              <a:buChar char="-"/>
              <a:tabLst>
                <a:tab pos="1076960" algn="l"/>
              </a:tabLst>
            </a:pPr>
            <a:r>
              <a:rPr sz="2200" b="1" spc="-15" dirty="0">
                <a:latin typeface="Calibri"/>
                <a:cs typeface="Calibri"/>
              </a:rPr>
              <a:t>Déterminer</a:t>
            </a:r>
            <a:r>
              <a:rPr sz="2200" b="1" spc="4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les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voies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0AF50"/>
                </a:solidFill>
                <a:latin typeface="Calibri"/>
                <a:cs typeface="Calibri"/>
              </a:rPr>
              <a:t>valorisation</a:t>
            </a:r>
            <a:endParaRPr sz="2200" dirty="0">
              <a:latin typeface="Calibri"/>
              <a:cs typeface="Calibri"/>
            </a:endParaRPr>
          </a:p>
          <a:p>
            <a:pPr marL="1076325" lvl="1" indent="-149860">
              <a:lnSpc>
                <a:spcPct val="100000"/>
              </a:lnSpc>
              <a:buChar char="-"/>
              <a:tabLst>
                <a:tab pos="1076960" algn="l"/>
              </a:tabLst>
            </a:pPr>
            <a:r>
              <a:rPr sz="2200" b="1" spc="-15" dirty="0">
                <a:latin typeface="Calibri"/>
                <a:cs typeface="Calibri"/>
              </a:rPr>
              <a:t>Comprendre</a:t>
            </a:r>
            <a:r>
              <a:rPr sz="2200" b="1" spc="3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les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techniques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d’</a:t>
            </a:r>
            <a:r>
              <a:rPr sz="2200" b="1" spc="-20" dirty="0">
                <a:solidFill>
                  <a:srgbClr val="00AF50"/>
                </a:solidFill>
                <a:latin typeface="Calibri"/>
                <a:cs typeface="Calibri"/>
              </a:rPr>
              <a:t>amélioration</a:t>
            </a:r>
            <a:endParaRPr sz="2200" dirty="0">
              <a:latin typeface="Calibri"/>
              <a:cs typeface="Calibri"/>
            </a:endParaRPr>
          </a:p>
          <a:p>
            <a:pPr marL="1076325" lvl="1" indent="-149860">
              <a:lnSpc>
                <a:spcPct val="100000"/>
              </a:lnSpc>
              <a:buChar char="-"/>
              <a:tabLst>
                <a:tab pos="1076960" algn="l"/>
              </a:tabLst>
            </a:pPr>
            <a:r>
              <a:rPr sz="2200" b="1" spc="-30" dirty="0">
                <a:latin typeface="Calibri"/>
                <a:cs typeface="Calibri"/>
              </a:rPr>
              <a:t>Techniques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et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règles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00AF50"/>
                </a:solidFill>
                <a:latin typeface="Calibri"/>
                <a:cs typeface="Calibri"/>
              </a:rPr>
              <a:t>transfert</a:t>
            </a:r>
            <a:r>
              <a:rPr sz="2200" b="1" spc="5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AF50"/>
                </a:solidFill>
                <a:latin typeface="Calibri"/>
                <a:cs typeface="Calibri"/>
              </a:rPr>
              <a:t>(échange)</a:t>
            </a:r>
            <a:r>
              <a:rPr sz="2200" b="1" spc="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du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matériel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végétal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5947" y="483565"/>
            <a:ext cx="769048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3200" spc="-5" dirty="0"/>
              <a:t>I</a:t>
            </a:r>
            <a:r>
              <a:rPr sz="3200" spc="-5" dirty="0" smtClean="0"/>
              <a:t>-</a:t>
            </a:r>
            <a:r>
              <a:rPr sz="3200" spc="-25" dirty="0" smtClean="0"/>
              <a:t> </a:t>
            </a:r>
            <a:r>
              <a:rPr sz="3200" spc="-15" dirty="0"/>
              <a:t>Evaluation</a:t>
            </a:r>
            <a:r>
              <a:rPr sz="3200" spc="-55" dirty="0"/>
              <a:t> </a:t>
            </a:r>
            <a:r>
              <a:rPr sz="3200" spc="-5" dirty="0"/>
              <a:t>des</a:t>
            </a:r>
            <a:r>
              <a:rPr sz="3200" spc="-15" dirty="0"/>
              <a:t> </a:t>
            </a:r>
            <a:r>
              <a:rPr sz="3200" spc="-10" dirty="0"/>
              <a:t>ressources</a:t>
            </a:r>
            <a:r>
              <a:rPr sz="3200" spc="-45" dirty="0"/>
              <a:t> </a:t>
            </a:r>
            <a:r>
              <a:rPr sz="3200" spc="-10" dirty="0"/>
              <a:t>phytogénétiques</a:t>
            </a:r>
            <a:endParaRPr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258267" y="274065"/>
            <a:ext cx="8629015" cy="525907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60"/>
              </a:spcBef>
            </a:pPr>
            <a:r>
              <a:rPr sz="2400" b="1" spc="-10" dirty="0">
                <a:latin typeface="Calibri"/>
                <a:cs typeface="Calibri"/>
              </a:rPr>
              <a:t>Exemples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de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mécanismes</a:t>
            </a:r>
            <a:r>
              <a:rPr sz="2400" b="1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biologiques</a:t>
            </a:r>
            <a:r>
              <a:rPr sz="2400" b="1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mis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en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jeu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960"/>
              </a:spcBef>
              <a:buClr>
                <a:srgbClr val="000000"/>
              </a:buClr>
              <a:buChar char="-"/>
              <a:tabLst>
                <a:tab pos="226060" algn="l"/>
              </a:tabLst>
            </a:pP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Mécanisme de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« 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complémentarité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» : </a:t>
            </a:r>
            <a:r>
              <a:rPr sz="2400" b="1" spc="-5" dirty="0">
                <a:latin typeface="Calibri"/>
                <a:cs typeface="Calibri"/>
              </a:rPr>
              <a:t>utilisation </a:t>
            </a:r>
            <a:r>
              <a:rPr sz="2400" b="1" dirty="0">
                <a:latin typeface="Calibri"/>
                <a:cs typeface="Calibri"/>
              </a:rPr>
              <a:t>des </a:t>
            </a:r>
            <a:r>
              <a:rPr sz="2400" b="1" spc="-10" dirty="0">
                <a:latin typeface="Calibri"/>
                <a:cs typeface="Calibri"/>
              </a:rPr>
              <a:t>ressources 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entre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espèces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fonctionnellement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différentes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: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des</a:t>
            </a:r>
            <a:r>
              <a:rPr sz="2400" b="1" spc="54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espèces 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possédant</a:t>
            </a:r>
            <a:r>
              <a:rPr sz="2400" b="1" spc="3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des</a:t>
            </a:r>
            <a:r>
              <a:rPr sz="2400" b="1" spc="3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façons</a:t>
            </a:r>
            <a:r>
              <a:rPr sz="2400" b="1" spc="34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différentes</a:t>
            </a:r>
            <a:r>
              <a:rPr sz="2400" b="1" spc="37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d’utiliser</a:t>
            </a:r>
            <a:r>
              <a:rPr sz="2400" b="1" spc="3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les</a:t>
            </a:r>
            <a:r>
              <a:rPr sz="2400" b="1" spc="3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ressources</a:t>
            </a:r>
            <a:r>
              <a:rPr sz="2400" b="1" spc="35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ont</a:t>
            </a:r>
            <a:r>
              <a:rPr sz="2400" b="1" spc="34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plus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de chance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de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coexister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dans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une communauté.</a:t>
            </a:r>
            <a:endParaRPr sz="2400">
              <a:latin typeface="Calibri"/>
              <a:cs typeface="Calibri"/>
            </a:endParaRPr>
          </a:p>
          <a:p>
            <a:pPr marL="12700" marR="6350" algn="just">
              <a:lnSpc>
                <a:spcPct val="100000"/>
              </a:lnSpc>
              <a:spcBef>
                <a:spcPts val="960"/>
              </a:spcBef>
              <a:buClr>
                <a:srgbClr val="000000"/>
              </a:buClr>
              <a:buChar char="-"/>
              <a:tabLst>
                <a:tab pos="250825" algn="l"/>
              </a:tabLst>
            </a:pP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Interactions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 bénéfiques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(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facilitation</a:t>
            </a:r>
            <a:r>
              <a:rPr sz="2400" b="1" spc="-10" dirty="0">
                <a:latin typeface="Calibri"/>
                <a:cs typeface="Calibri"/>
              </a:rPr>
              <a:t>,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mutualisme</a:t>
            </a:r>
            <a:r>
              <a:rPr sz="2400" b="1" spc="-5" dirty="0">
                <a:latin typeface="Calibri"/>
                <a:cs typeface="Calibri"/>
              </a:rPr>
              <a:t>…)</a:t>
            </a:r>
            <a:r>
              <a:rPr sz="2400" b="1" dirty="0">
                <a:latin typeface="Calibri"/>
                <a:cs typeface="Calibri"/>
              </a:rPr>
              <a:t> à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au</a:t>
            </a:r>
            <a:r>
              <a:rPr sz="2400" b="1" spc="54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moins </a:t>
            </a:r>
            <a:r>
              <a:rPr sz="2400" b="1" spc="-5" dirty="0">
                <a:latin typeface="Calibri"/>
                <a:cs typeface="Calibri"/>
              </a:rPr>
              <a:t> une </a:t>
            </a:r>
            <a:r>
              <a:rPr sz="2400" b="1" dirty="0">
                <a:latin typeface="Calibri"/>
                <a:cs typeface="Calibri"/>
              </a:rPr>
              <a:t>des espèces </a:t>
            </a:r>
            <a:r>
              <a:rPr sz="2400" b="1" spc="-15" dirty="0">
                <a:latin typeface="Calibri"/>
                <a:cs typeface="Calibri"/>
              </a:rPr>
              <a:t>présentes </a:t>
            </a:r>
            <a:r>
              <a:rPr sz="2400" b="1" dirty="0">
                <a:latin typeface="Calibri"/>
                <a:cs typeface="Calibri"/>
              </a:rPr>
              <a:t>sans aucun </a:t>
            </a:r>
            <a:r>
              <a:rPr sz="2400" b="1" spc="-15" dirty="0">
                <a:latin typeface="Calibri"/>
                <a:cs typeface="Calibri"/>
              </a:rPr>
              <a:t>effet néfaste </a:t>
            </a:r>
            <a:r>
              <a:rPr sz="2400" b="1" dirty="0">
                <a:latin typeface="Calibri"/>
                <a:cs typeface="Calibri"/>
              </a:rPr>
              <a:t>sur les </a:t>
            </a:r>
            <a:r>
              <a:rPr sz="2400" b="1" spc="-10" dirty="0">
                <a:latin typeface="Calibri"/>
                <a:cs typeface="Calibri"/>
              </a:rPr>
              <a:t>autres </a:t>
            </a:r>
            <a:r>
              <a:rPr sz="2400" b="1" dirty="0">
                <a:latin typeface="Calibri"/>
                <a:cs typeface="Calibri"/>
              </a:rPr>
              <a:t>: 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permettre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d’améliorer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les </a:t>
            </a:r>
            <a:r>
              <a:rPr sz="2400" b="1" spc="-5" dirty="0">
                <a:latin typeface="Calibri"/>
                <a:cs typeface="Calibri"/>
              </a:rPr>
              <a:t>performances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du </a:t>
            </a:r>
            <a:r>
              <a:rPr sz="2400" b="1" spc="-10" dirty="0">
                <a:latin typeface="Calibri"/>
                <a:cs typeface="Calibri"/>
              </a:rPr>
              <a:t>mélange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diversifié.</a:t>
            </a:r>
            <a:endParaRPr sz="2400">
              <a:latin typeface="Calibri"/>
              <a:cs typeface="Calibri"/>
            </a:endParaRPr>
          </a:p>
          <a:p>
            <a:pPr marL="12700" marR="6985" algn="just">
              <a:lnSpc>
                <a:spcPct val="100000"/>
              </a:lnSpc>
              <a:spcBef>
                <a:spcPts val="965"/>
              </a:spcBef>
              <a:buClr>
                <a:srgbClr val="000000"/>
              </a:buClr>
              <a:buChar char="-"/>
              <a:tabLst>
                <a:tab pos="227965" algn="l"/>
              </a:tabLst>
            </a:pP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Mécanisme de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« 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redondance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» </a:t>
            </a:r>
            <a:r>
              <a:rPr sz="2400" b="1" dirty="0">
                <a:latin typeface="Calibri"/>
                <a:cs typeface="Calibri"/>
              </a:rPr>
              <a:t>: </a:t>
            </a:r>
            <a:r>
              <a:rPr sz="2400" b="1" spc="-5" dirty="0">
                <a:latin typeface="Calibri"/>
                <a:cs typeface="Calibri"/>
              </a:rPr>
              <a:t>présence de plusieurs espèces 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assurant</a:t>
            </a:r>
            <a:r>
              <a:rPr sz="2400" b="1" spc="-5" dirty="0">
                <a:latin typeface="Calibri"/>
                <a:cs typeface="Calibri"/>
              </a:rPr>
              <a:t> la</a:t>
            </a:r>
            <a:r>
              <a:rPr sz="2400" b="1" dirty="0">
                <a:latin typeface="Calibri"/>
                <a:cs typeface="Calibri"/>
              </a:rPr>
              <a:t> même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fonction</a:t>
            </a:r>
            <a:r>
              <a:rPr sz="2400" b="1" spc="-5" dirty="0">
                <a:latin typeface="Calibri"/>
                <a:cs typeface="Calibri"/>
              </a:rPr>
              <a:t> dans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le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mélange,</a:t>
            </a:r>
            <a:r>
              <a:rPr sz="2400" b="1" dirty="0">
                <a:latin typeface="Calibri"/>
                <a:cs typeface="Calibri"/>
              </a:rPr>
              <a:t> ce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qui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garantit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la 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CC0099"/>
                </a:solidFill>
                <a:latin typeface="Calibri"/>
                <a:cs typeface="Calibri"/>
              </a:rPr>
              <a:t>stabilité </a:t>
            </a:r>
            <a:r>
              <a:rPr sz="2400" b="1" spc="-5" dirty="0">
                <a:solidFill>
                  <a:srgbClr val="CC0099"/>
                </a:solidFill>
                <a:latin typeface="Calibri"/>
                <a:cs typeface="Calibri"/>
              </a:rPr>
              <a:t>de la fonction du mélange </a:t>
            </a:r>
            <a:r>
              <a:rPr sz="2400" b="1" spc="-10" dirty="0">
                <a:solidFill>
                  <a:srgbClr val="CC0099"/>
                </a:solidFill>
                <a:latin typeface="Calibri"/>
                <a:cs typeface="Calibri"/>
              </a:rPr>
              <a:t>suite </a:t>
            </a:r>
            <a:r>
              <a:rPr sz="2400" b="1" dirty="0">
                <a:solidFill>
                  <a:srgbClr val="CC0099"/>
                </a:solidFill>
                <a:latin typeface="Calibri"/>
                <a:cs typeface="Calibri"/>
              </a:rPr>
              <a:t>à </a:t>
            </a:r>
            <a:r>
              <a:rPr sz="2400" b="1" spc="-5" dirty="0">
                <a:solidFill>
                  <a:srgbClr val="CC0099"/>
                </a:solidFill>
                <a:latin typeface="Calibri"/>
                <a:cs typeface="Calibri"/>
              </a:rPr>
              <a:t>la </a:t>
            </a:r>
            <a:r>
              <a:rPr sz="2400" b="1" spc="-10" dirty="0">
                <a:solidFill>
                  <a:srgbClr val="CC0099"/>
                </a:solidFill>
                <a:latin typeface="Calibri"/>
                <a:cs typeface="Calibri"/>
              </a:rPr>
              <a:t>perte d’une </a:t>
            </a:r>
            <a:r>
              <a:rPr sz="2400" b="1" spc="-5" dirty="0">
                <a:solidFill>
                  <a:srgbClr val="CC0099"/>
                </a:solidFill>
                <a:latin typeface="Calibri"/>
                <a:cs typeface="Calibri"/>
              </a:rPr>
              <a:t>partie </a:t>
            </a:r>
            <a:r>
              <a:rPr sz="2400" b="1" dirty="0">
                <a:solidFill>
                  <a:srgbClr val="CC0099"/>
                </a:solidFill>
                <a:latin typeface="Calibri"/>
                <a:cs typeface="Calibri"/>
              </a:rPr>
              <a:t>des </a:t>
            </a:r>
            <a:r>
              <a:rPr sz="2400" b="1" spc="5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C0099"/>
                </a:solidFill>
                <a:latin typeface="Calibri"/>
                <a:cs typeface="Calibri"/>
              </a:rPr>
              <a:t>espèces</a:t>
            </a:r>
            <a:r>
              <a:rPr sz="2400" b="1" spc="5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C0099"/>
                </a:solidFill>
                <a:latin typeface="Calibri"/>
                <a:cs typeface="Calibri"/>
              </a:rPr>
              <a:t>initiales</a:t>
            </a:r>
            <a:r>
              <a:rPr sz="2400" b="1" spc="-5" dirty="0">
                <a:latin typeface="Calibri"/>
                <a:cs typeface="Calibri"/>
              </a:rPr>
              <a:t>,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sous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30" dirty="0">
                <a:latin typeface="Calibri"/>
                <a:cs typeface="Calibri"/>
              </a:rPr>
              <a:t>l’effet </a:t>
            </a:r>
            <a:r>
              <a:rPr sz="2400" b="1" spc="-10" dirty="0">
                <a:latin typeface="Calibri"/>
                <a:cs typeface="Calibri"/>
              </a:rPr>
              <a:t>d’un</a:t>
            </a:r>
            <a:r>
              <a:rPr sz="2400" b="1" spc="-15" dirty="0">
                <a:latin typeface="Calibri"/>
                <a:cs typeface="Calibri"/>
              </a:rPr>
              <a:t> stress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par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exemple.</a:t>
            </a:r>
            <a:endParaRPr sz="2400">
              <a:latin typeface="Calibri"/>
              <a:cs typeface="Calibri"/>
            </a:endParaRPr>
          </a:p>
          <a:p>
            <a:pPr marL="5499735" algn="just">
              <a:lnSpc>
                <a:spcPct val="100000"/>
              </a:lnSpc>
              <a:spcBef>
                <a:spcPts val="400"/>
              </a:spcBef>
            </a:pPr>
            <a:r>
              <a:rPr sz="2000" b="1" spc="-5" dirty="0">
                <a:latin typeface="Calibri"/>
                <a:cs typeface="Calibri"/>
              </a:rPr>
              <a:t>(Litrico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et</a:t>
            </a:r>
            <a:r>
              <a:rPr sz="2000" b="1" i="1" spc="-15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al</a:t>
            </a:r>
            <a:r>
              <a:rPr sz="2000" b="1" spc="-5" dirty="0">
                <a:latin typeface="Calibri"/>
                <a:cs typeface="Calibri"/>
              </a:rPr>
              <a:t>.,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2015)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6240" y="5661659"/>
            <a:ext cx="2880360" cy="523240"/>
          </a:xfrm>
          <a:prstGeom prst="rect">
            <a:avLst/>
          </a:prstGeom>
          <a:solidFill>
            <a:srgbClr val="DBEDF4"/>
          </a:solidFill>
          <a:ln w="9525">
            <a:solidFill>
              <a:srgbClr val="0000FF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327025">
              <a:lnSpc>
                <a:spcPct val="100000"/>
              </a:lnSpc>
              <a:spcBef>
                <a:spcPts val="180"/>
              </a:spcBef>
            </a:pPr>
            <a:r>
              <a:rPr sz="2800" b="1" i="1" spc="-5" dirty="0">
                <a:solidFill>
                  <a:srgbClr val="0000FF"/>
                </a:solidFill>
                <a:latin typeface="Calibri"/>
                <a:cs typeface="Calibri"/>
              </a:rPr>
              <a:t>-</a:t>
            </a:r>
            <a:r>
              <a:rPr sz="2800" b="1" i="1" spc="-10" dirty="0">
                <a:solidFill>
                  <a:srgbClr val="0000FF"/>
                </a:solidFill>
                <a:latin typeface="Calibri"/>
                <a:cs typeface="Calibri"/>
              </a:rPr>
              <a:t> Allélopathie</a:t>
            </a:r>
            <a:r>
              <a:rPr sz="2800" b="1" i="1" spc="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b="1" i="1" spc="-5" dirty="0">
                <a:solidFill>
                  <a:srgbClr val="0000FF"/>
                </a:solidFill>
                <a:latin typeface="Calibri"/>
                <a:cs typeface="Calibri"/>
              </a:rPr>
              <a:t>?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293014" y="302133"/>
            <a:ext cx="257492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latin typeface="Calibri"/>
                <a:cs typeface="Calibri"/>
              </a:rPr>
              <a:t>(</a:t>
            </a: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CIRAD-INRAE, 2021</a:t>
            </a:r>
            <a:r>
              <a:rPr sz="2200" b="1" spc="-5" dirty="0">
                <a:latin typeface="Calibri"/>
                <a:cs typeface="Calibri"/>
              </a:rPr>
              <a:t>)</a:t>
            </a:r>
            <a:r>
              <a:rPr sz="2200" b="1" spc="-3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: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3014" y="756284"/>
            <a:ext cx="848550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0000"/>
                </a:solidFill>
              </a:rPr>
              <a:t>Compilation</a:t>
            </a:r>
            <a:r>
              <a:rPr sz="2400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et</a:t>
            </a:r>
            <a:r>
              <a:rPr sz="2400" dirty="0">
                <a:solidFill>
                  <a:srgbClr val="000000"/>
                </a:solidFill>
              </a:rPr>
              <a:t> </a:t>
            </a:r>
            <a:r>
              <a:rPr sz="2400" spc="-10" dirty="0">
                <a:solidFill>
                  <a:srgbClr val="000000"/>
                </a:solidFill>
              </a:rPr>
              <a:t>synthèse</a:t>
            </a:r>
            <a:r>
              <a:rPr sz="2400" spc="-5" dirty="0">
                <a:solidFill>
                  <a:srgbClr val="000000"/>
                </a:solidFill>
              </a:rPr>
              <a:t> de</a:t>
            </a:r>
            <a:r>
              <a:rPr sz="2400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95</a:t>
            </a:r>
            <a:r>
              <a:rPr sz="2400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méta-analyses,</a:t>
            </a:r>
            <a:r>
              <a:rPr sz="2400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5156</a:t>
            </a:r>
            <a:r>
              <a:rPr sz="2400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études</a:t>
            </a:r>
            <a:r>
              <a:rPr sz="2400" dirty="0">
                <a:solidFill>
                  <a:srgbClr val="000000"/>
                </a:solidFill>
              </a:rPr>
              <a:t> </a:t>
            </a:r>
            <a:r>
              <a:rPr sz="2400" spc="-10" dirty="0">
                <a:solidFill>
                  <a:srgbClr val="000000"/>
                </a:solidFill>
              </a:rPr>
              <a:t>et </a:t>
            </a:r>
            <a:r>
              <a:rPr sz="2400" spc="-5" dirty="0">
                <a:solidFill>
                  <a:srgbClr val="000000"/>
                </a:solidFill>
              </a:rPr>
              <a:t> </a:t>
            </a:r>
            <a:r>
              <a:rPr sz="2400" spc="-10" dirty="0">
                <a:solidFill>
                  <a:srgbClr val="000000"/>
                </a:solidFill>
              </a:rPr>
              <a:t>54554 expérimentations réparties </a:t>
            </a:r>
            <a:r>
              <a:rPr sz="2400" dirty="0">
                <a:solidFill>
                  <a:srgbClr val="000000"/>
                </a:solidFill>
              </a:rPr>
              <a:t>sur </a:t>
            </a:r>
            <a:r>
              <a:rPr sz="2400" spc="-5" dirty="0">
                <a:solidFill>
                  <a:srgbClr val="000000"/>
                </a:solidFill>
              </a:rPr>
              <a:t>85 </a:t>
            </a:r>
            <a:r>
              <a:rPr sz="2400" dirty="0">
                <a:solidFill>
                  <a:srgbClr val="000000"/>
                </a:solidFill>
              </a:rPr>
              <a:t>ans, plus </a:t>
            </a:r>
            <a:r>
              <a:rPr sz="2400" spc="-5" dirty="0">
                <a:solidFill>
                  <a:srgbClr val="000000"/>
                </a:solidFill>
              </a:rPr>
              <a:t>de </a:t>
            </a:r>
            <a:r>
              <a:rPr sz="2400" spc="-10" dirty="0">
                <a:solidFill>
                  <a:srgbClr val="000000"/>
                </a:solidFill>
              </a:rPr>
              <a:t>120 </a:t>
            </a:r>
            <a:r>
              <a:rPr sz="2400" dirty="0">
                <a:solidFill>
                  <a:srgbClr val="000000"/>
                </a:solidFill>
              </a:rPr>
              <a:t>types </a:t>
            </a:r>
            <a:r>
              <a:rPr sz="2400" spc="-10" dirty="0">
                <a:solidFill>
                  <a:srgbClr val="000000"/>
                </a:solidFill>
              </a:rPr>
              <a:t>de </a:t>
            </a:r>
            <a:r>
              <a:rPr sz="2400" spc="-5" dirty="0">
                <a:solidFill>
                  <a:srgbClr val="000000"/>
                </a:solidFill>
              </a:rPr>
              <a:t> </a:t>
            </a:r>
            <a:r>
              <a:rPr sz="2400" spc="-10" dirty="0">
                <a:solidFill>
                  <a:srgbClr val="000000"/>
                </a:solidFill>
              </a:rPr>
              <a:t>cultures</a:t>
            </a:r>
            <a:r>
              <a:rPr sz="2400" spc="5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et</a:t>
            </a:r>
            <a:r>
              <a:rPr sz="2400" spc="5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85</a:t>
            </a:r>
            <a:r>
              <a:rPr sz="2400" spc="-20" dirty="0">
                <a:solidFill>
                  <a:srgbClr val="000000"/>
                </a:solidFill>
              </a:rPr>
              <a:t> </a:t>
            </a:r>
            <a:r>
              <a:rPr sz="2400" spc="-15" dirty="0">
                <a:solidFill>
                  <a:srgbClr val="000000"/>
                </a:solidFill>
              </a:rPr>
              <a:t>pays</a:t>
            </a:r>
            <a:r>
              <a:rPr sz="2400" spc="10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: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293014" y="3683000"/>
            <a:ext cx="8485505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065" marR="2237740" indent="-266065">
              <a:lnSpc>
                <a:spcPct val="100000"/>
              </a:lnSpc>
              <a:spcBef>
                <a:spcPts val="100"/>
              </a:spcBef>
              <a:buChar char="●"/>
              <a:tabLst>
                <a:tab pos="266065" algn="l"/>
              </a:tabLst>
            </a:pPr>
            <a:r>
              <a:rPr sz="2400" b="1" spc="-10" dirty="0">
                <a:latin typeface="Calibri"/>
                <a:cs typeface="Calibri"/>
              </a:rPr>
              <a:t>Gains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moyens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de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la </a:t>
            </a:r>
            <a:r>
              <a:rPr sz="2400" b="1" spc="-10" dirty="0">
                <a:latin typeface="Calibri"/>
                <a:cs typeface="Calibri"/>
              </a:rPr>
              <a:t>diversification</a:t>
            </a:r>
            <a:r>
              <a:rPr sz="2400" b="1" dirty="0">
                <a:latin typeface="Calibri"/>
                <a:cs typeface="Calibri"/>
              </a:rPr>
              <a:t> des </a:t>
            </a:r>
            <a:r>
              <a:rPr sz="2400" b="1" spc="-10" dirty="0">
                <a:latin typeface="Calibri"/>
                <a:cs typeface="Calibri"/>
              </a:rPr>
              <a:t>cultures: </a:t>
            </a:r>
            <a:r>
              <a:rPr sz="2400" b="1" spc="-5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1-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hausse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de </a:t>
            </a:r>
            <a:r>
              <a:rPr sz="2400" b="1" dirty="0">
                <a:latin typeface="Calibri"/>
                <a:cs typeface="Calibri"/>
              </a:rPr>
              <a:t>la 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production</a:t>
            </a:r>
            <a:r>
              <a:rPr sz="2400" b="1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de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C0099"/>
                </a:solidFill>
                <a:latin typeface="Calibri"/>
                <a:cs typeface="Calibri"/>
              </a:rPr>
              <a:t>14%</a:t>
            </a:r>
            <a:endParaRPr sz="2400">
              <a:latin typeface="Calibri"/>
              <a:cs typeface="Calibri"/>
            </a:endParaRPr>
          </a:p>
          <a:p>
            <a:pPr marL="1242695" lvl="1" indent="-316230">
              <a:lnSpc>
                <a:spcPct val="100000"/>
              </a:lnSpc>
              <a:buAutoNum type="arabicPlain" startAt="2"/>
              <a:tabLst>
                <a:tab pos="1243330" algn="l"/>
              </a:tabLst>
            </a:pPr>
            <a:r>
              <a:rPr sz="2400" b="1" dirty="0">
                <a:latin typeface="Calibri"/>
                <a:cs typeface="Calibri"/>
              </a:rPr>
              <a:t>Hausse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de </a:t>
            </a:r>
            <a:r>
              <a:rPr sz="2400" b="1" dirty="0">
                <a:latin typeface="Calibri"/>
                <a:cs typeface="Calibri"/>
              </a:rPr>
              <a:t>la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biodiversité</a:t>
            </a:r>
            <a:r>
              <a:rPr sz="2400" b="1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associée de </a:t>
            </a:r>
            <a:r>
              <a:rPr sz="2400" b="1" spc="-5" dirty="0">
                <a:solidFill>
                  <a:srgbClr val="CC0099"/>
                </a:solidFill>
                <a:latin typeface="Calibri"/>
                <a:cs typeface="Calibri"/>
              </a:rPr>
              <a:t>24%</a:t>
            </a:r>
            <a:endParaRPr sz="2400">
              <a:latin typeface="Calibri"/>
              <a:cs typeface="Calibri"/>
            </a:endParaRPr>
          </a:p>
          <a:p>
            <a:pPr marL="927100" marR="5080" lvl="1">
              <a:lnSpc>
                <a:spcPct val="100000"/>
              </a:lnSpc>
              <a:buAutoNum type="arabicPlain" startAt="2"/>
              <a:tabLst>
                <a:tab pos="1254125" algn="l"/>
              </a:tabLst>
            </a:pPr>
            <a:r>
              <a:rPr sz="2400" b="1" spc="-10" dirty="0">
                <a:latin typeface="Calibri"/>
                <a:cs typeface="Calibri"/>
              </a:rPr>
              <a:t>Amélioration</a:t>
            </a:r>
            <a:r>
              <a:rPr sz="2400" b="1" spc="8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de</a:t>
            </a:r>
            <a:r>
              <a:rPr sz="2400" b="1" spc="9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la</a:t>
            </a:r>
            <a:r>
              <a:rPr sz="2400" b="1" spc="8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lutte</a:t>
            </a:r>
            <a:r>
              <a:rPr sz="2400" b="1" spc="9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contre</a:t>
            </a:r>
            <a:r>
              <a:rPr sz="2400" b="1" spc="9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les</a:t>
            </a:r>
            <a:r>
              <a:rPr sz="2400" b="1" spc="95" dirty="0"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0000FF"/>
                </a:solidFill>
                <a:latin typeface="Calibri"/>
                <a:cs typeface="Calibri"/>
              </a:rPr>
              <a:t>ravageurs</a:t>
            </a:r>
            <a:r>
              <a:rPr sz="2400" b="1" spc="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et</a:t>
            </a:r>
            <a:r>
              <a:rPr sz="2400" b="1" spc="8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maladies </a:t>
            </a:r>
            <a:r>
              <a:rPr sz="2400" b="1" spc="-5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de </a:t>
            </a:r>
            <a:r>
              <a:rPr sz="2400" b="1" spc="-5" dirty="0">
                <a:solidFill>
                  <a:srgbClr val="CC0099"/>
                </a:solidFill>
                <a:latin typeface="Calibri"/>
                <a:cs typeface="Calibri"/>
              </a:rPr>
              <a:t>plus</a:t>
            </a:r>
            <a:r>
              <a:rPr sz="2400" b="1" spc="5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C0099"/>
                </a:solidFill>
                <a:latin typeface="Calibri"/>
                <a:cs typeface="Calibri"/>
              </a:rPr>
              <a:t>de</a:t>
            </a:r>
            <a:r>
              <a:rPr sz="2400" b="1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C0099"/>
                </a:solidFill>
                <a:latin typeface="Calibri"/>
                <a:cs typeface="Calibri"/>
              </a:rPr>
              <a:t>63%</a:t>
            </a:r>
            <a:endParaRPr sz="2400">
              <a:latin typeface="Calibri"/>
              <a:cs typeface="Calibri"/>
            </a:endParaRPr>
          </a:p>
          <a:p>
            <a:pPr marL="927100" marR="1903095" lvl="1">
              <a:lnSpc>
                <a:spcPct val="100000"/>
              </a:lnSpc>
              <a:buAutoNum type="arabicPlain" startAt="2"/>
              <a:tabLst>
                <a:tab pos="1243330" algn="l"/>
              </a:tabLst>
            </a:pPr>
            <a:r>
              <a:rPr sz="2400" b="1" spc="-10" dirty="0">
                <a:latin typeface="Calibri"/>
                <a:cs typeface="Calibri"/>
              </a:rPr>
              <a:t>Amélioration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de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la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qualité</a:t>
            </a:r>
            <a:r>
              <a:rPr sz="2400" b="1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des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sols </a:t>
            </a:r>
            <a:r>
              <a:rPr sz="2400" b="1" spc="-5" dirty="0">
                <a:latin typeface="Calibri"/>
                <a:cs typeface="Calibri"/>
              </a:rPr>
              <a:t>de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C0099"/>
                </a:solidFill>
                <a:latin typeface="Calibri"/>
                <a:cs typeface="Calibri"/>
              </a:rPr>
              <a:t>11% </a:t>
            </a:r>
            <a:r>
              <a:rPr sz="2400" b="1" spc="-530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5-</a:t>
            </a:r>
            <a:r>
              <a:rPr sz="2400" b="1" spc="-10" dirty="0">
                <a:latin typeface="Calibri"/>
                <a:cs typeface="Calibri"/>
              </a:rPr>
              <a:t> Amélioration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de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la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qualité</a:t>
            </a:r>
            <a:r>
              <a:rPr sz="2400" b="1" spc="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de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35" dirty="0">
                <a:solidFill>
                  <a:srgbClr val="0000FF"/>
                </a:solidFill>
                <a:latin typeface="Calibri"/>
                <a:cs typeface="Calibri"/>
              </a:rPr>
              <a:t>l’eau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de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C0099"/>
                </a:solidFill>
                <a:latin typeface="Calibri"/>
                <a:cs typeface="Calibri"/>
              </a:rPr>
              <a:t>51%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8116" y="2142744"/>
            <a:ext cx="7359650" cy="1201420"/>
          </a:xfrm>
          <a:prstGeom prst="rect">
            <a:avLst/>
          </a:prstGeom>
          <a:solidFill>
            <a:srgbClr val="DCE6F1"/>
          </a:solidFill>
        </p:spPr>
        <p:txBody>
          <a:bodyPr vert="horz" wrap="square" lIns="0" tIns="26670" rIns="0" bIns="0" rtlCol="0">
            <a:spAutoFit/>
          </a:bodyPr>
          <a:lstStyle/>
          <a:p>
            <a:pPr marL="219075" marR="212090" algn="ctr">
              <a:lnSpc>
                <a:spcPct val="100000"/>
              </a:lnSpc>
              <a:spcBef>
                <a:spcPts val="210"/>
              </a:spcBef>
            </a:pPr>
            <a:r>
              <a:rPr sz="2400" b="1" spc="-5" dirty="0">
                <a:latin typeface="Calibri"/>
                <a:cs typeface="Calibri"/>
              </a:rPr>
              <a:t>Conclusion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: 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Diversifier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les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cultures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améliore</a:t>
            </a:r>
            <a:r>
              <a:rPr sz="2400" b="1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/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renforce </a:t>
            </a:r>
            <a:r>
              <a:rPr sz="2400" b="1" spc="-5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la 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production</a:t>
            </a:r>
            <a:r>
              <a:rPr sz="2400" b="1" spc="-5" dirty="0">
                <a:latin typeface="Calibri"/>
                <a:cs typeface="Calibri"/>
              </a:rPr>
              <a:t>, </a:t>
            </a:r>
            <a:r>
              <a:rPr sz="2400" b="1" dirty="0">
                <a:latin typeface="Calibri"/>
                <a:cs typeface="Calibri"/>
              </a:rPr>
              <a:t>la 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biodiversité </a:t>
            </a:r>
            <a:r>
              <a:rPr sz="2400" b="1" spc="-5" dirty="0">
                <a:latin typeface="Calibri"/>
                <a:cs typeface="Calibri"/>
              </a:rPr>
              <a:t>et </a:t>
            </a:r>
            <a:r>
              <a:rPr sz="2400" b="1" dirty="0">
                <a:latin typeface="Calibri"/>
                <a:cs typeface="Calibri"/>
              </a:rPr>
              <a:t>les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services </a:t>
            </a:r>
            <a:r>
              <a:rPr sz="2400" b="1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écosystémiques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8404606" y="6447704"/>
            <a:ext cx="22860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22</a:t>
            </a:fld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8358" y="129921"/>
            <a:ext cx="8316595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98475" marR="5080" indent="-486409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4-2-</a:t>
            </a:r>
            <a:r>
              <a:rPr spc="-5" dirty="0"/>
              <a:t> </a:t>
            </a:r>
            <a:r>
              <a:rPr spc="-10" dirty="0"/>
              <a:t>Principales</a:t>
            </a:r>
            <a:r>
              <a:rPr spc="20" dirty="0"/>
              <a:t> </a:t>
            </a:r>
            <a:r>
              <a:rPr spc="-10" dirty="0">
                <a:solidFill>
                  <a:srgbClr val="CC0099"/>
                </a:solidFill>
              </a:rPr>
              <a:t>pratiques </a:t>
            </a:r>
            <a:r>
              <a:rPr spc="-5" dirty="0"/>
              <a:t>de</a:t>
            </a:r>
            <a:r>
              <a:rPr spc="5" dirty="0"/>
              <a:t> </a:t>
            </a:r>
            <a:r>
              <a:rPr spc="-10" dirty="0"/>
              <a:t>diversification</a:t>
            </a:r>
            <a:r>
              <a:rPr spc="15" dirty="0"/>
              <a:t> </a:t>
            </a:r>
            <a:r>
              <a:rPr sz="2400" spc="-5" dirty="0"/>
              <a:t>(dans</a:t>
            </a:r>
            <a:r>
              <a:rPr sz="2400" spc="10" dirty="0"/>
              <a:t> </a:t>
            </a:r>
            <a:r>
              <a:rPr sz="2400" spc="-20" dirty="0"/>
              <a:t>l’espace</a:t>
            </a:r>
            <a:r>
              <a:rPr sz="2400" dirty="0"/>
              <a:t> </a:t>
            </a:r>
            <a:r>
              <a:rPr sz="2400" spc="-15" dirty="0"/>
              <a:t>et/ou </a:t>
            </a:r>
            <a:r>
              <a:rPr sz="2400" spc="-530" dirty="0"/>
              <a:t> </a:t>
            </a:r>
            <a:r>
              <a:rPr sz="2400" dirty="0"/>
              <a:t>dans</a:t>
            </a:r>
            <a:r>
              <a:rPr sz="2400" spc="10" dirty="0"/>
              <a:t> </a:t>
            </a:r>
            <a:r>
              <a:rPr sz="2400" dirty="0"/>
              <a:t>le </a:t>
            </a:r>
            <a:r>
              <a:rPr sz="2400" spc="-10" dirty="0"/>
              <a:t>temps)</a:t>
            </a:r>
            <a:r>
              <a:rPr sz="2400" spc="5" dirty="0"/>
              <a:t> </a:t>
            </a:r>
            <a:r>
              <a:rPr sz="2400" dirty="0"/>
              <a:t>des</a:t>
            </a:r>
            <a:r>
              <a:rPr sz="2400" spc="5" dirty="0"/>
              <a:t> </a:t>
            </a:r>
            <a:r>
              <a:rPr sz="2400" spc="-15" dirty="0"/>
              <a:t>systèmes</a:t>
            </a:r>
            <a:r>
              <a:rPr sz="2400" dirty="0"/>
              <a:t> de </a:t>
            </a:r>
            <a:r>
              <a:rPr sz="2400" spc="-5" dirty="0"/>
              <a:t>culture</a:t>
            </a:r>
            <a:r>
              <a:rPr sz="2400" spc="-85" dirty="0"/>
              <a:t> </a:t>
            </a:r>
            <a:r>
              <a:rPr sz="2000" dirty="0">
                <a:solidFill>
                  <a:srgbClr val="000000"/>
                </a:solidFill>
              </a:rPr>
              <a:t>(CIRAD-INRAE,</a:t>
            </a:r>
            <a:r>
              <a:rPr sz="2000" spc="-2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2021)</a:t>
            </a:r>
            <a:r>
              <a:rPr sz="2000" spc="-3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: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293014" y="1212341"/>
            <a:ext cx="8486140" cy="417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AutoNum type="arabicPlain"/>
              <a:tabLst>
                <a:tab pos="459105" algn="l"/>
                <a:tab pos="459740" algn="l"/>
                <a:tab pos="2481580" algn="l"/>
                <a:tab pos="2765425" algn="l"/>
                <a:tab pos="3827779" algn="l"/>
                <a:tab pos="4625975" algn="l"/>
                <a:tab pos="5176520" algn="l"/>
                <a:tab pos="6536055" algn="l"/>
                <a:tab pos="7052945" algn="l"/>
                <a:tab pos="8143875" algn="l"/>
              </a:tabLst>
            </a:pP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Ag</a:t>
            </a:r>
            <a:r>
              <a:rPr sz="2400" b="1" spc="-25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2400" b="1" spc="-45" dirty="0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2400" b="1" spc="-20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2400" b="1" spc="-25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2400" b="1" spc="-30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eri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e	</a:t>
            </a:r>
            <a:r>
              <a:rPr sz="2400" b="1" dirty="0">
                <a:latin typeface="Calibri"/>
                <a:cs typeface="Calibri"/>
              </a:rPr>
              <a:t>:	i</a:t>
            </a:r>
            <a:r>
              <a:rPr sz="2400" b="1" spc="-10" dirty="0">
                <a:latin typeface="Calibri"/>
                <a:cs typeface="Calibri"/>
              </a:rPr>
              <a:t>n</a:t>
            </a:r>
            <a:r>
              <a:rPr sz="2400" b="1" spc="-5" dirty="0">
                <a:latin typeface="Calibri"/>
                <a:cs typeface="Calibri"/>
              </a:rPr>
              <a:t>clu</a:t>
            </a:r>
            <a:r>
              <a:rPr sz="2400" b="1" spc="-30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e	da</a:t>
            </a:r>
            <a:r>
              <a:rPr sz="2400" b="1" spc="-10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s	les	</a:t>
            </a:r>
            <a:r>
              <a:rPr sz="2400" b="1" spc="-35" dirty="0">
                <a:latin typeface="Calibri"/>
                <a:cs typeface="Calibri"/>
              </a:rPr>
              <a:t>s</a:t>
            </a:r>
            <a:r>
              <a:rPr sz="2400" b="1" spc="-10" dirty="0">
                <a:latin typeface="Calibri"/>
                <a:cs typeface="Calibri"/>
              </a:rPr>
              <a:t>y</a:t>
            </a:r>
            <a:r>
              <a:rPr sz="2400" b="1" spc="-25" dirty="0">
                <a:latin typeface="Calibri"/>
                <a:cs typeface="Calibri"/>
              </a:rPr>
              <a:t>s</a:t>
            </a:r>
            <a:r>
              <a:rPr sz="2400" b="1" spc="-30" dirty="0">
                <a:latin typeface="Calibri"/>
                <a:cs typeface="Calibri"/>
              </a:rPr>
              <a:t>t</a:t>
            </a:r>
            <a:r>
              <a:rPr sz="2400" b="1" spc="-5" dirty="0">
                <a:latin typeface="Calibri"/>
                <a:cs typeface="Calibri"/>
              </a:rPr>
              <a:t>è</a:t>
            </a:r>
            <a:r>
              <a:rPr sz="2400" b="1" spc="5" dirty="0">
                <a:latin typeface="Calibri"/>
                <a:cs typeface="Calibri"/>
              </a:rPr>
              <a:t>m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s	</a:t>
            </a:r>
            <a:r>
              <a:rPr sz="2400" b="1" spc="-5" dirty="0">
                <a:latin typeface="Calibri"/>
                <a:cs typeface="Calibri"/>
              </a:rPr>
              <a:t>d</a:t>
            </a:r>
            <a:r>
              <a:rPr sz="2400" b="1" dirty="0">
                <a:latin typeface="Calibri"/>
                <a:cs typeface="Calibri"/>
              </a:rPr>
              <a:t>e	</a:t>
            </a:r>
            <a:r>
              <a:rPr sz="2400" b="1" spc="-5" dirty="0">
                <a:latin typeface="Calibri"/>
                <a:cs typeface="Calibri"/>
              </a:rPr>
              <a:t>c</a:t>
            </a:r>
            <a:r>
              <a:rPr sz="2400" b="1" spc="-15" dirty="0">
                <a:latin typeface="Calibri"/>
                <a:cs typeface="Calibri"/>
              </a:rPr>
              <a:t>u</a:t>
            </a:r>
            <a:r>
              <a:rPr sz="2400" b="1" dirty="0">
                <a:latin typeface="Calibri"/>
                <a:cs typeface="Calibri"/>
              </a:rPr>
              <a:t>l</a:t>
            </a:r>
            <a:r>
              <a:rPr sz="2400" b="1" spc="-1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u</a:t>
            </a:r>
            <a:r>
              <a:rPr sz="2400" b="1" spc="-30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e	</a:t>
            </a:r>
            <a:r>
              <a:rPr sz="2400" b="1" spc="5" dirty="0">
                <a:latin typeface="Calibri"/>
                <a:cs typeface="Calibri"/>
              </a:rPr>
              <a:t>ou  </a:t>
            </a:r>
            <a:r>
              <a:rPr sz="2400" b="1" spc="-30" dirty="0">
                <a:latin typeface="Calibri"/>
                <a:cs typeface="Calibri"/>
              </a:rPr>
              <a:t>d’élevage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une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CC0099"/>
                </a:solidFill>
                <a:latin typeface="Calibri"/>
                <a:cs typeface="Calibri"/>
              </a:rPr>
              <a:t>végétation</a:t>
            </a:r>
            <a:r>
              <a:rPr sz="2400" b="1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C0099"/>
                </a:solidFill>
                <a:latin typeface="Calibri"/>
                <a:cs typeface="Calibri"/>
              </a:rPr>
              <a:t>ligneuse</a:t>
            </a:r>
            <a:r>
              <a:rPr sz="2400" b="1" spc="15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(arbres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ou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arbustes)</a:t>
            </a:r>
            <a:endParaRPr sz="2400">
              <a:latin typeface="Calibri"/>
              <a:cs typeface="Calibri"/>
            </a:endParaRPr>
          </a:p>
          <a:p>
            <a:pPr marL="1088390" lvl="1" indent="-161925">
              <a:lnSpc>
                <a:spcPct val="100000"/>
              </a:lnSpc>
              <a:buChar char="-"/>
              <a:tabLst>
                <a:tab pos="1089025" algn="l"/>
              </a:tabLst>
            </a:pPr>
            <a:r>
              <a:rPr sz="2400" b="1" spc="-10" dirty="0">
                <a:latin typeface="Calibri"/>
                <a:cs typeface="Calibri"/>
              </a:rPr>
              <a:t>cultures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en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allées</a:t>
            </a:r>
            <a:endParaRPr sz="2400">
              <a:latin typeface="Calibri"/>
              <a:cs typeface="Calibri"/>
            </a:endParaRPr>
          </a:p>
          <a:p>
            <a:pPr marL="1088390" lvl="1" indent="-161925">
              <a:lnSpc>
                <a:spcPct val="100000"/>
              </a:lnSpc>
              <a:buChar char="-"/>
              <a:tabLst>
                <a:tab pos="1089025" algn="l"/>
              </a:tabLst>
            </a:pPr>
            <a:r>
              <a:rPr sz="2400" b="1" spc="-5" dirty="0">
                <a:latin typeface="Calibri"/>
                <a:cs typeface="Calibri"/>
              </a:rPr>
              <a:t>parcelles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agricoles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entourées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de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haies</a:t>
            </a:r>
            <a:endParaRPr sz="2400">
              <a:latin typeface="Calibri"/>
              <a:cs typeface="Calibri"/>
            </a:endParaRPr>
          </a:p>
          <a:p>
            <a:pPr marL="1088390" lvl="1" indent="-161925">
              <a:lnSpc>
                <a:spcPct val="100000"/>
              </a:lnSpc>
              <a:buChar char="-"/>
              <a:tabLst>
                <a:tab pos="1089025" algn="l"/>
              </a:tabLst>
            </a:pPr>
            <a:r>
              <a:rPr sz="2400" b="1" spc="-10" dirty="0">
                <a:latin typeface="Calibri"/>
                <a:cs typeface="Calibri"/>
              </a:rPr>
              <a:t>cultures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pérennes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sous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ombrage…</a:t>
            </a:r>
            <a:endParaRPr sz="2400">
              <a:latin typeface="Calibri"/>
              <a:cs typeface="Calibri"/>
            </a:endParaRPr>
          </a:p>
          <a:p>
            <a:pPr marL="12700" marR="6985">
              <a:lnSpc>
                <a:spcPct val="100000"/>
              </a:lnSpc>
              <a:spcBef>
                <a:spcPts val="960"/>
              </a:spcBef>
              <a:buClr>
                <a:srgbClr val="000000"/>
              </a:buClr>
              <a:buAutoNum type="arabicPlain"/>
              <a:tabLst>
                <a:tab pos="354330" algn="l"/>
              </a:tabLst>
            </a:pP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Association</a:t>
            </a:r>
            <a:r>
              <a:rPr sz="2400" b="1" spc="204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des</a:t>
            </a:r>
            <a:r>
              <a:rPr sz="2400" b="1" spc="204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cultures</a:t>
            </a:r>
            <a:r>
              <a:rPr sz="2400" b="1" spc="2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:</a:t>
            </a:r>
            <a:r>
              <a:rPr sz="2400" b="1" spc="20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cultiver</a:t>
            </a:r>
            <a:r>
              <a:rPr sz="2400" b="1" spc="215" dirty="0"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C0099"/>
                </a:solidFill>
                <a:latin typeface="Calibri"/>
                <a:cs typeface="Calibri"/>
              </a:rPr>
              <a:t>plusieurs</a:t>
            </a:r>
            <a:r>
              <a:rPr sz="2400" b="1" spc="195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C0099"/>
                </a:solidFill>
                <a:latin typeface="Calibri"/>
                <a:cs typeface="Calibri"/>
              </a:rPr>
              <a:t>espèces</a:t>
            </a:r>
            <a:r>
              <a:rPr sz="2400" b="1" spc="220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différentes </a:t>
            </a:r>
            <a:r>
              <a:rPr sz="2400" b="1" spc="-5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dans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le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même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champ.</a:t>
            </a:r>
            <a:endParaRPr sz="2400">
              <a:latin typeface="Calibri"/>
              <a:cs typeface="Calibri"/>
            </a:endParaRPr>
          </a:p>
          <a:p>
            <a:pPr marL="1204595" lvl="1" indent="-278130">
              <a:lnSpc>
                <a:spcPct val="100000"/>
              </a:lnSpc>
              <a:buChar char="-"/>
              <a:tabLst>
                <a:tab pos="1204595" algn="l"/>
                <a:tab pos="1205230" algn="l"/>
                <a:tab pos="2404110" algn="l"/>
                <a:tab pos="2905760" algn="l"/>
                <a:tab pos="3771265" algn="l"/>
                <a:tab pos="4769485" algn="l"/>
                <a:tab pos="5523865" algn="l"/>
                <a:tab pos="6670040" algn="l"/>
                <a:tab pos="7171690" algn="l"/>
                <a:tab pos="7579995" algn="l"/>
              </a:tabLst>
            </a:pPr>
            <a:r>
              <a:rPr sz="2400" b="1" spc="-5" dirty="0">
                <a:latin typeface="Calibri"/>
                <a:cs typeface="Calibri"/>
              </a:rPr>
              <a:t>cul</a:t>
            </a:r>
            <a:r>
              <a:rPr sz="2400" b="1" spc="-15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u</a:t>
            </a:r>
            <a:r>
              <a:rPr sz="2400" b="1" spc="-35" dirty="0">
                <a:latin typeface="Calibri"/>
                <a:cs typeface="Calibri"/>
              </a:rPr>
              <a:t>r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s	en	</a:t>
            </a:r>
            <a:r>
              <a:rPr sz="2400" b="1" spc="-30" dirty="0">
                <a:latin typeface="Calibri"/>
                <a:cs typeface="Calibri"/>
              </a:rPr>
              <a:t>r</a:t>
            </a:r>
            <a:r>
              <a:rPr sz="2400" b="1" spc="-5" dirty="0">
                <a:latin typeface="Calibri"/>
                <a:cs typeface="Calibri"/>
              </a:rPr>
              <a:t>elai</a:t>
            </a:r>
            <a:r>
              <a:rPr sz="2400" b="1" dirty="0">
                <a:latin typeface="Calibri"/>
                <a:cs typeface="Calibri"/>
              </a:rPr>
              <a:t>s	</a:t>
            </a:r>
            <a:r>
              <a:rPr sz="2400" b="1" spc="-20" dirty="0">
                <a:latin typeface="Calibri"/>
                <a:cs typeface="Calibri"/>
              </a:rPr>
              <a:t>(</a:t>
            </a:r>
            <a:r>
              <a:rPr sz="2400" b="1" dirty="0">
                <a:latin typeface="Calibri"/>
                <a:cs typeface="Calibri"/>
              </a:rPr>
              <a:t>se</a:t>
            </a:r>
            <a:r>
              <a:rPr sz="2400" b="1" spc="5" dirty="0">
                <a:latin typeface="Calibri"/>
                <a:cs typeface="Calibri"/>
              </a:rPr>
              <a:t>m</a:t>
            </a:r>
            <a:r>
              <a:rPr sz="2400" b="1" dirty="0">
                <a:latin typeface="Calibri"/>
                <a:cs typeface="Calibri"/>
              </a:rPr>
              <a:t>is	sous	</a:t>
            </a:r>
            <a:r>
              <a:rPr sz="2400" b="1" spc="-25" dirty="0">
                <a:latin typeface="Calibri"/>
                <a:cs typeface="Calibri"/>
              </a:rPr>
              <a:t>c</a:t>
            </a:r>
            <a:r>
              <a:rPr sz="2400" b="1" dirty="0">
                <a:latin typeface="Calibri"/>
                <a:cs typeface="Calibri"/>
              </a:rPr>
              <a:t>ou</a:t>
            </a:r>
            <a:r>
              <a:rPr sz="2400" b="1" spc="-25" dirty="0">
                <a:latin typeface="Calibri"/>
                <a:cs typeface="Calibri"/>
              </a:rPr>
              <a:t>v</a:t>
            </a:r>
            <a:r>
              <a:rPr sz="2400" b="1" spc="-5" dirty="0">
                <a:latin typeface="Calibri"/>
                <a:cs typeface="Calibri"/>
              </a:rPr>
              <a:t>er</a:t>
            </a:r>
            <a:r>
              <a:rPr sz="2400" b="1" dirty="0">
                <a:latin typeface="Calibri"/>
                <a:cs typeface="Calibri"/>
              </a:rPr>
              <a:t>t	</a:t>
            </a:r>
            <a:r>
              <a:rPr sz="2400" b="1" spc="-5" dirty="0">
                <a:latin typeface="Calibri"/>
                <a:cs typeface="Calibri"/>
              </a:rPr>
              <a:t>d</a:t>
            </a:r>
            <a:r>
              <a:rPr sz="2400" b="1" dirty="0">
                <a:latin typeface="Calibri"/>
                <a:cs typeface="Calibri"/>
              </a:rPr>
              <a:t>e	</a:t>
            </a:r>
            <a:r>
              <a:rPr sz="2400" b="1" spc="-5" dirty="0">
                <a:latin typeface="Calibri"/>
                <a:cs typeface="Calibri"/>
              </a:rPr>
              <a:t>l</a:t>
            </a:r>
            <a:r>
              <a:rPr sz="2400" b="1" dirty="0">
                <a:latin typeface="Calibri"/>
                <a:cs typeface="Calibri"/>
              </a:rPr>
              <a:t>a	</a:t>
            </a:r>
            <a:r>
              <a:rPr sz="2400" b="1" spc="-5" dirty="0">
                <a:latin typeface="Calibri"/>
                <a:cs typeface="Calibri"/>
              </a:rPr>
              <a:t>cul</a:t>
            </a:r>
            <a:r>
              <a:rPr sz="2400" b="1" spc="-15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u</a:t>
            </a:r>
            <a:r>
              <a:rPr sz="2400" b="1" spc="-35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5"/>
              </a:spcBef>
            </a:pPr>
            <a:r>
              <a:rPr sz="2400" b="1" spc="-10" dirty="0">
                <a:latin typeface="Calibri"/>
                <a:cs typeface="Calibri"/>
              </a:rPr>
              <a:t>précédente)</a:t>
            </a:r>
            <a:endParaRPr sz="2400">
              <a:latin typeface="Calibri"/>
              <a:cs typeface="Calibri"/>
            </a:endParaRPr>
          </a:p>
          <a:p>
            <a:pPr marL="927100" marR="6350" lvl="1">
              <a:lnSpc>
                <a:spcPct val="100000"/>
              </a:lnSpc>
              <a:buChar char="-"/>
              <a:tabLst>
                <a:tab pos="1149350" algn="l"/>
                <a:tab pos="1149985" algn="l"/>
                <a:tab pos="2294255" algn="l"/>
                <a:tab pos="2742565" algn="l"/>
                <a:tab pos="3789679" algn="l"/>
                <a:tab pos="4453890" algn="l"/>
                <a:tab pos="5502910" algn="l"/>
                <a:tab pos="5949315" algn="l"/>
                <a:tab pos="7456805" algn="l"/>
              </a:tabLst>
            </a:pPr>
            <a:r>
              <a:rPr sz="2400" b="1" spc="-5" dirty="0">
                <a:latin typeface="Calibri"/>
                <a:cs typeface="Calibri"/>
              </a:rPr>
              <a:t>cul</a:t>
            </a:r>
            <a:r>
              <a:rPr sz="2400" b="1" spc="-1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u</a:t>
            </a:r>
            <a:r>
              <a:rPr sz="2400" b="1" spc="-30" dirty="0">
                <a:latin typeface="Calibri"/>
                <a:cs typeface="Calibri"/>
              </a:rPr>
              <a:t>r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s	</a:t>
            </a:r>
            <a:r>
              <a:rPr sz="2400" b="1" spc="15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n	ba</a:t>
            </a:r>
            <a:r>
              <a:rPr sz="2400" b="1" spc="-10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des	(d</a:t>
            </a:r>
            <a:r>
              <a:rPr sz="2400" b="1" spc="5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s	ba</a:t>
            </a:r>
            <a:r>
              <a:rPr sz="2400" b="1" spc="-10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d</a:t>
            </a:r>
            <a:r>
              <a:rPr sz="2400" b="1" spc="10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s	</a:t>
            </a:r>
            <a:r>
              <a:rPr sz="2400" b="1" spc="-5" dirty="0">
                <a:latin typeface="Calibri"/>
                <a:cs typeface="Calibri"/>
              </a:rPr>
              <a:t>d</a:t>
            </a:r>
            <a:r>
              <a:rPr sz="2400" b="1" dirty="0">
                <a:latin typeface="Calibri"/>
                <a:cs typeface="Calibri"/>
              </a:rPr>
              <a:t>e	d</a:t>
            </a:r>
            <a:r>
              <a:rPr sz="2400" b="1" spc="-10" dirty="0">
                <a:latin typeface="Calibri"/>
                <a:cs typeface="Calibri"/>
              </a:rPr>
              <a:t>i</a:t>
            </a:r>
            <a:r>
              <a:rPr sz="2400" b="1" spc="-5" dirty="0">
                <a:latin typeface="Calibri"/>
                <a:cs typeface="Calibri"/>
              </a:rPr>
              <a:t>f</a:t>
            </a:r>
            <a:r>
              <a:rPr sz="2400" b="1" spc="-45" dirty="0">
                <a:latin typeface="Calibri"/>
                <a:cs typeface="Calibri"/>
              </a:rPr>
              <a:t>f</a:t>
            </a:r>
            <a:r>
              <a:rPr sz="2400" b="1" spc="-5" dirty="0">
                <a:latin typeface="Calibri"/>
                <a:cs typeface="Calibri"/>
              </a:rPr>
              <a:t>é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10" dirty="0">
                <a:latin typeface="Calibri"/>
                <a:cs typeface="Calibri"/>
              </a:rPr>
              <a:t>e</a:t>
            </a:r>
            <a:r>
              <a:rPr sz="2400" b="1" spc="-30" dirty="0">
                <a:latin typeface="Calibri"/>
                <a:cs typeface="Calibri"/>
              </a:rPr>
              <a:t>nt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s	</a:t>
            </a:r>
            <a:r>
              <a:rPr sz="2400" b="1" spc="-5" dirty="0">
                <a:latin typeface="Calibri"/>
                <a:cs typeface="Calibri"/>
              </a:rPr>
              <a:t>cultu</a:t>
            </a:r>
            <a:r>
              <a:rPr sz="2400" b="1" spc="-30" dirty="0">
                <a:latin typeface="Calibri"/>
                <a:cs typeface="Calibri"/>
              </a:rPr>
              <a:t>r</a:t>
            </a:r>
            <a:r>
              <a:rPr sz="2400" b="1" spc="-5" dirty="0">
                <a:latin typeface="Calibri"/>
                <a:cs typeface="Calibri"/>
              </a:rPr>
              <a:t>es  </a:t>
            </a:r>
            <a:r>
              <a:rPr sz="2400" b="1" spc="-10" dirty="0">
                <a:latin typeface="Calibri"/>
                <a:cs typeface="Calibri"/>
              </a:rPr>
              <a:t>alternent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dans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une</a:t>
            </a:r>
            <a:r>
              <a:rPr sz="2400" b="1" dirty="0">
                <a:latin typeface="Calibri"/>
                <a:cs typeface="Calibri"/>
              </a:rPr>
              <a:t> même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parcelle)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4884" y="5550408"/>
            <a:ext cx="8644255" cy="830580"/>
          </a:xfrm>
          <a:prstGeom prst="rect">
            <a:avLst/>
          </a:prstGeom>
          <a:solidFill>
            <a:srgbClr val="DCE6F1"/>
          </a:solidFill>
          <a:ln w="9525">
            <a:solidFill>
              <a:srgbClr val="0000FF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90805" marR="83820">
              <a:lnSpc>
                <a:spcPct val="100000"/>
              </a:lnSpc>
              <a:spcBef>
                <a:spcPts val="210"/>
              </a:spcBef>
              <a:tabLst>
                <a:tab pos="488315" algn="l"/>
                <a:tab pos="1866264" algn="l"/>
                <a:tab pos="3199765" algn="l"/>
                <a:tab pos="3434715" algn="l"/>
                <a:tab pos="4726940" algn="l"/>
                <a:tab pos="5882640" algn="l"/>
                <a:tab pos="6348730" algn="l"/>
                <a:tab pos="6724015" algn="l"/>
                <a:tab pos="7678420" algn="l"/>
              </a:tabLst>
            </a:pPr>
            <a:r>
              <a:rPr sz="2400" b="1" spc="-5" dirty="0">
                <a:latin typeface="Calibri"/>
                <a:cs typeface="Calibri"/>
              </a:rPr>
              <a:t>3</a:t>
            </a:r>
            <a:r>
              <a:rPr sz="2400" b="1" dirty="0">
                <a:latin typeface="Calibri"/>
                <a:cs typeface="Calibri"/>
              </a:rPr>
              <a:t>-	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élan</a:t>
            </a:r>
            <a:r>
              <a:rPr sz="2400" b="1" spc="-25" dirty="0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s	</a:t>
            </a:r>
            <a:r>
              <a:rPr sz="2400" b="1" spc="-35" dirty="0">
                <a:solidFill>
                  <a:srgbClr val="0000FF"/>
                </a:solidFill>
                <a:latin typeface="Calibri"/>
                <a:cs typeface="Calibri"/>
              </a:rPr>
              <a:t>v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ari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é</a:t>
            </a:r>
            <a:r>
              <a:rPr sz="2400" b="1" spc="-30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aux	</a:t>
            </a:r>
            <a:r>
              <a:rPr sz="2400" b="1" dirty="0">
                <a:latin typeface="Calibri"/>
                <a:cs typeface="Calibri"/>
              </a:rPr>
              <a:t>:	</a:t>
            </a:r>
            <a:r>
              <a:rPr sz="2400" b="1" dirty="0">
                <a:solidFill>
                  <a:srgbClr val="CC0099"/>
                </a:solidFill>
                <a:latin typeface="Calibri"/>
                <a:cs typeface="Calibri"/>
              </a:rPr>
              <a:t>p</a:t>
            </a:r>
            <a:r>
              <a:rPr sz="2400" b="1" spc="-10" dirty="0">
                <a:solidFill>
                  <a:srgbClr val="CC0099"/>
                </a:solidFill>
                <a:latin typeface="Calibri"/>
                <a:cs typeface="Calibri"/>
              </a:rPr>
              <a:t>l</a:t>
            </a:r>
            <a:r>
              <a:rPr sz="2400" b="1" dirty="0">
                <a:solidFill>
                  <a:srgbClr val="CC0099"/>
                </a:solidFill>
                <a:latin typeface="Calibri"/>
                <a:cs typeface="Calibri"/>
              </a:rPr>
              <a:t>usieu</a:t>
            </a:r>
            <a:r>
              <a:rPr sz="2400" b="1" spc="-30" dirty="0">
                <a:solidFill>
                  <a:srgbClr val="CC0099"/>
                </a:solidFill>
                <a:latin typeface="Calibri"/>
                <a:cs typeface="Calibri"/>
              </a:rPr>
              <a:t>r</a:t>
            </a:r>
            <a:r>
              <a:rPr sz="2400" b="1" dirty="0">
                <a:solidFill>
                  <a:srgbClr val="CC0099"/>
                </a:solidFill>
                <a:latin typeface="Calibri"/>
                <a:cs typeface="Calibri"/>
              </a:rPr>
              <a:t>s	</a:t>
            </a:r>
            <a:r>
              <a:rPr sz="2400" b="1" spc="-30" dirty="0">
                <a:solidFill>
                  <a:srgbClr val="CC0099"/>
                </a:solidFill>
                <a:latin typeface="Calibri"/>
                <a:cs typeface="Calibri"/>
              </a:rPr>
              <a:t>v</a:t>
            </a:r>
            <a:r>
              <a:rPr sz="2400" b="1" dirty="0">
                <a:solidFill>
                  <a:srgbClr val="CC0099"/>
                </a:solidFill>
                <a:latin typeface="Calibri"/>
                <a:cs typeface="Calibri"/>
              </a:rPr>
              <a:t>arié</a:t>
            </a:r>
            <a:r>
              <a:rPr sz="2400" b="1" spc="-25" dirty="0">
                <a:solidFill>
                  <a:srgbClr val="CC0099"/>
                </a:solidFill>
                <a:latin typeface="Calibri"/>
                <a:cs typeface="Calibri"/>
              </a:rPr>
              <a:t>t</a:t>
            </a:r>
            <a:r>
              <a:rPr sz="2400" b="1" spc="-5" dirty="0">
                <a:solidFill>
                  <a:srgbClr val="CC0099"/>
                </a:solidFill>
                <a:latin typeface="Calibri"/>
                <a:cs typeface="Calibri"/>
              </a:rPr>
              <a:t>é</a:t>
            </a:r>
            <a:r>
              <a:rPr sz="2400" b="1" dirty="0">
                <a:solidFill>
                  <a:srgbClr val="CC0099"/>
                </a:solidFill>
                <a:latin typeface="Calibri"/>
                <a:cs typeface="Calibri"/>
              </a:rPr>
              <a:t>s	</a:t>
            </a:r>
            <a:r>
              <a:rPr sz="2400" b="1" spc="-20" dirty="0">
                <a:latin typeface="Calibri"/>
                <a:cs typeface="Calibri"/>
              </a:rPr>
              <a:t>d</a:t>
            </a:r>
            <a:r>
              <a:rPr sz="2400" b="1" dirty="0">
                <a:latin typeface="Calibri"/>
                <a:cs typeface="Calibri"/>
              </a:rPr>
              <a:t>e	</a:t>
            </a:r>
            <a:r>
              <a:rPr sz="2400" b="1" spc="-5" dirty="0">
                <a:latin typeface="Calibri"/>
                <a:cs typeface="Calibri"/>
              </a:rPr>
              <a:t>l</a:t>
            </a:r>
            <a:r>
              <a:rPr sz="2400" b="1" dirty="0">
                <a:latin typeface="Calibri"/>
                <a:cs typeface="Calibri"/>
              </a:rPr>
              <a:t>a	m</a:t>
            </a:r>
            <a:r>
              <a:rPr sz="2400" b="1" spc="-5" dirty="0">
                <a:latin typeface="Calibri"/>
                <a:cs typeface="Calibri"/>
              </a:rPr>
              <a:t>ê</a:t>
            </a:r>
            <a:r>
              <a:rPr sz="2400" b="1" spc="5" dirty="0">
                <a:latin typeface="Calibri"/>
                <a:cs typeface="Calibri"/>
              </a:rPr>
              <a:t>m</a:t>
            </a:r>
            <a:r>
              <a:rPr sz="2400" b="1" dirty="0">
                <a:latin typeface="Calibri"/>
                <a:cs typeface="Calibri"/>
              </a:rPr>
              <a:t>e	</a:t>
            </a:r>
            <a:r>
              <a:rPr sz="2400" b="1" spc="-5" dirty="0">
                <a:latin typeface="Calibri"/>
                <a:cs typeface="Calibri"/>
              </a:rPr>
              <a:t>espè</a:t>
            </a:r>
            <a:r>
              <a:rPr sz="2400" b="1" spc="5" dirty="0">
                <a:latin typeface="Calibri"/>
                <a:cs typeface="Calibri"/>
              </a:rPr>
              <a:t>c</a:t>
            </a:r>
            <a:r>
              <a:rPr sz="2400" b="1" dirty="0">
                <a:latin typeface="Calibri"/>
                <a:cs typeface="Calibri"/>
              </a:rPr>
              <a:t>e  </a:t>
            </a:r>
            <a:r>
              <a:rPr sz="2400" b="1" spc="-10" dirty="0">
                <a:latin typeface="Calibri"/>
                <a:cs typeface="Calibri"/>
              </a:rPr>
              <a:t>cultivées</a:t>
            </a:r>
            <a:r>
              <a:rPr sz="2400" b="1" dirty="0">
                <a:latin typeface="Calibri"/>
                <a:cs typeface="Calibri"/>
              </a:rPr>
              <a:t> en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même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temps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dans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une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même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parcelle.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404606" y="6447704"/>
            <a:ext cx="22860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23</a:t>
            </a:fld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93014" y="323469"/>
            <a:ext cx="8488045" cy="420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4- </a:t>
            </a:r>
            <a:r>
              <a:rPr sz="2400" b="1" spc="-15" dirty="0">
                <a:solidFill>
                  <a:srgbClr val="0000FF"/>
                </a:solidFill>
                <a:latin typeface="Calibri"/>
                <a:cs typeface="Calibri"/>
              </a:rPr>
              <a:t>Rotation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des 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cultures </a:t>
            </a:r>
            <a:r>
              <a:rPr sz="2400" b="1" dirty="0">
                <a:latin typeface="Calibri"/>
                <a:cs typeface="Calibri"/>
              </a:rPr>
              <a:t>: </a:t>
            </a:r>
            <a:r>
              <a:rPr sz="2400" b="1" spc="-5" dirty="0">
                <a:solidFill>
                  <a:srgbClr val="CC0099"/>
                </a:solidFill>
                <a:latin typeface="Calibri"/>
                <a:cs typeface="Calibri"/>
              </a:rPr>
              <a:t>enchaînement </a:t>
            </a:r>
            <a:r>
              <a:rPr sz="2400" b="1" spc="-10" dirty="0">
                <a:solidFill>
                  <a:srgbClr val="CC0099"/>
                </a:solidFill>
                <a:latin typeface="Calibri"/>
                <a:cs typeface="Calibri"/>
              </a:rPr>
              <a:t>récurrent </a:t>
            </a:r>
            <a:r>
              <a:rPr sz="2400" b="1" spc="-10" dirty="0">
                <a:latin typeface="Calibri"/>
                <a:cs typeface="Calibri"/>
              </a:rPr>
              <a:t>d’une diversité </a:t>
            </a:r>
            <a:r>
              <a:rPr sz="2400" b="1" spc="-5" dirty="0">
                <a:latin typeface="Calibri"/>
                <a:cs typeface="Calibri"/>
              </a:rPr>
              <a:t> de </a:t>
            </a:r>
            <a:r>
              <a:rPr sz="2400" b="1" spc="-10" dirty="0">
                <a:latin typeface="Calibri"/>
                <a:cs typeface="Calibri"/>
              </a:rPr>
              <a:t>cultures </a:t>
            </a:r>
            <a:r>
              <a:rPr sz="2400" b="1" spc="-5" dirty="0">
                <a:latin typeface="Calibri"/>
                <a:cs typeface="Calibri"/>
              </a:rPr>
              <a:t>sélectionnées, </a:t>
            </a:r>
            <a:r>
              <a:rPr sz="2400" b="1" spc="-10" dirty="0">
                <a:latin typeface="Calibri"/>
                <a:cs typeface="Calibri"/>
              </a:rPr>
              <a:t>cultivées </a:t>
            </a:r>
            <a:r>
              <a:rPr sz="2400" b="1" dirty="0">
                <a:latin typeface="Calibri"/>
                <a:cs typeface="Calibri"/>
              </a:rPr>
              <a:t>sur </a:t>
            </a:r>
            <a:r>
              <a:rPr sz="2400" b="1" spc="-5" dirty="0">
                <a:latin typeface="Calibri"/>
                <a:cs typeface="Calibri"/>
              </a:rPr>
              <a:t>un même champ selon un 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cycle </a:t>
            </a:r>
            <a:r>
              <a:rPr sz="2400" b="1" spc="-5" dirty="0">
                <a:latin typeface="Calibri"/>
                <a:cs typeface="Calibri"/>
              </a:rPr>
              <a:t>de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temps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prédéfini</a:t>
            </a:r>
            <a:r>
              <a:rPr sz="2400" b="1" dirty="0">
                <a:latin typeface="Calibri"/>
                <a:cs typeface="Calibri"/>
              </a:rPr>
              <a:t> (succession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régulière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de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cultures)</a:t>
            </a:r>
            <a:endParaRPr sz="2400">
              <a:latin typeface="Calibri"/>
              <a:cs typeface="Calibri"/>
            </a:endParaRPr>
          </a:p>
          <a:p>
            <a:pPr marL="379730" indent="-163830" algn="just">
              <a:lnSpc>
                <a:spcPct val="100000"/>
              </a:lnSpc>
              <a:buChar char="-"/>
              <a:tabLst>
                <a:tab pos="380365" algn="l"/>
              </a:tabLst>
            </a:pPr>
            <a:r>
              <a:rPr sz="2400" b="1" spc="-5" dirty="0">
                <a:latin typeface="Calibri"/>
                <a:cs typeface="Calibri"/>
              </a:rPr>
              <a:t>céréales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/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légumineuses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/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crucifères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…</a:t>
            </a:r>
            <a:endParaRPr sz="2400">
              <a:latin typeface="Calibri"/>
              <a:cs typeface="Calibri"/>
            </a:endParaRPr>
          </a:p>
          <a:p>
            <a:pPr marL="416559" indent="-198120" algn="just">
              <a:lnSpc>
                <a:spcPct val="100000"/>
              </a:lnSpc>
              <a:buChar char="-"/>
              <a:tabLst>
                <a:tab pos="416559" algn="l"/>
              </a:tabLst>
            </a:pPr>
            <a:r>
              <a:rPr sz="2400" b="1" dirty="0">
                <a:latin typeface="Calibri"/>
                <a:cs typeface="Calibri"/>
              </a:rPr>
              <a:t>légumes</a:t>
            </a:r>
            <a:r>
              <a:rPr sz="2400" b="1" spc="28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fruits</a:t>
            </a:r>
            <a:r>
              <a:rPr sz="2400" b="1" spc="29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/</a:t>
            </a:r>
            <a:r>
              <a:rPr sz="2400" b="1" spc="28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légumes</a:t>
            </a:r>
            <a:r>
              <a:rPr sz="2400" b="1" spc="27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racines</a:t>
            </a:r>
            <a:r>
              <a:rPr sz="2400" b="1" spc="28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/</a:t>
            </a:r>
            <a:r>
              <a:rPr sz="2400" b="1" spc="28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légumes</a:t>
            </a:r>
            <a:r>
              <a:rPr sz="2400" b="1" spc="27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feuilles</a:t>
            </a:r>
            <a:r>
              <a:rPr sz="2400" b="1" spc="29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/</a:t>
            </a:r>
            <a:r>
              <a:rPr sz="2400" b="1" spc="28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légumes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10" dirty="0">
                <a:latin typeface="Calibri"/>
                <a:cs typeface="Calibri"/>
              </a:rPr>
              <a:t>graines</a:t>
            </a:r>
            <a:endParaRPr sz="2400">
              <a:latin typeface="Calibri"/>
              <a:cs typeface="Calibri"/>
            </a:endParaRPr>
          </a:p>
          <a:p>
            <a:pPr marL="12700" marR="6350" algn="just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AutoNum type="arabicPlain" startAt="5"/>
              <a:tabLst>
                <a:tab pos="381635" algn="l"/>
              </a:tabLst>
            </a:pP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Cultures 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de 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couvertures </a:t>
            </a:r>
            <a:r>
              <a:rPr sz="2400" b="1" spc="-10" dirty="0">
                <a:latin typeface="Calibri"/>
                <a:cs typeface="Calibri"/>
              </a:rPr>
              <a:t>(couvertures végétales) </a:t>
            </a:r>
            <a:r>
              <a:rPr sz="2400" b="1" dirty="0">
                <a:latin typeface="Calibri"/>
                <a:cs typeface="Calibri"/>
              </a:rPr>
              <a:t>: </a:t>
            </a:r>
            <a:r>
              <a:rPr sz="2400" b="1" spc="-5" dirty="0">
                <a:latin typeface="Calibri"/>
                <a:cs typeface="Calibri"/>
              </a:rPr>
              <a:t>cultiver </a:t>
            </a:r>
            <a:r>
              <a:rPr sz="2400" b="1" dirty="0">
                <a:latin typeface="Calibri"/>
                <a:cs typeface="Calibri"/>
              </a:rPr>
              <a:t>des 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plantes </a:t>
            </a:r>
            <a:r>
              <a:rPr sz="2400" b="1" dirty="0">
                <a:latin typeface="Calibri"/>
                <a:cs typeface="Calibri"/>
              </a:rPr>
              <a:t>à des </a:t>
            </a:r>
            <a:r>
              <a:rPr sz="2400" b="1" spc="-10" dirty="0">
                <a:latin typeface="Calibri"/>
                <a:cs typeface="Calibri"/>
              </a:rPr>
              <a:t>fins </a:t>
            </a:r>
            <a:r>
              <a:rPr sz="2400" b="1" spc="-5" dirty="0">
                <a:latin typeface="Calibri"/>
                <a:cs typeface="Calibri"/>
              </a:rPr>
              <a:t>agronomiques et </a:t>
            </a:r>
            <a:r>
              <a:rPr sz="2400" b="1" spc="-10" dirty="0">
                <a:latin typeface="Calibri"/>
                <a:cs typeface="Calibri"/>
              </a:rPr>
              <a:t>environnementales (ex.: limiter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les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pertes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en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nitrates)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en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C0099"/>
                </a:solidFill>
                <a:latin typeface="Calibri"/>
                <a:cs typeface="Calibri"/>
              </a:rPr>
              <a:t>complément</a:t>
            </a:r>
            <a:r>
              <a:rPr sz="2400" b="1" spc="-25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C0099"/>
                </a:solidFill>
                <a:latin typeface="Calibri"/>
                <a:cs typeface="Calibri"/>
              </a:rPr>
              <a:t>d’une</a:t>
            </a:r>
            <a:r>
              <a:rPr sz="2400" b="1" spc="10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C0099"/>
                </a:solidFill>
                <a:latin typeface="Calibri"/>
                <a:cs typeface="Calibri"/>
              </a:rPr>
              <a:t>culture</a:t>
            </a:r>
            <a:r>
              <a:rPr sz="2400" b="1" spc="5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C0099"/>
                </a:solidFill>
                <a:latin typeface="Calibri"/>
                <a:cs typeface="Calibri"/>
              </a:rPr>
              <a:t>principale</a:t>
            </a:r>
            <a:endParaRPr sz="2400">
              <a:latin typeface="Calibri"/>
              <a:cs typeface="Calibri"/>
            </a:endParaRPr>
          </a:p>
          <a:p>
            <a:pPr marL="1088390" lvl="1" indent="-161925" algn="just">
              <a:lnSpc>
                <a:spcPct val="100000"/>
              </a:lnSpc>
              <a:spcBef>
                <a:spcPts val="5"/>
              </a:spcBef>
              <a:buChar char="-"/>
              <a:tabLst>
                <a:tab pos="1089025" algn="l"/>
              </a:tabLst>
            </a:pPr>
            <a:r>
              <a:rPr sz="2400" b="1" spc="-10" dirty="0">
                <a:latin typeface="Calibri"/>
                <a:cs typeface="Calibri"/>
              </a:rPr>
              <a:t>cultures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intermédiaires</a:t>
            </a:r>
            <a:endParaRPr sz="2400">
              <a:latin typeface="Calibri"/>
              <a:cs typeface="Calibri"/>
            </a:endParaRPr>
          </a:p>
          <a:p>
            <a:pPr marL="1088390" lvl="1" indent="-161925" algn="just">
              <a:lnSpc>
                <a:spcPct val="100000"/>
              </a:lnSpc>
              <a:buChar char="-"/>
              <a:tabLst>
                <a:tab pos="1089025" algn="l"/>
              </a:tabLst>
            </a:pPr>
            <a:r>
              <a:rPr sz="2400" b="1" spc="-10" dirty="0">
                <a:latin typeface="Calibri"/>
                <a:cs typeface="Calibri"/>
              </a:rPr>
              <a:t>bordures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entourant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les </a:t>
            </a:r>
            <a:r>
              <a:rPr sz="2400" b="1" spc="-5" dirty="0">
                <a:latin typeface="Calibri"/>
                <a:cs typeface="Calibri"/>
              </a:rPr>
              <a:t>parcelles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cultivées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404606" y="6447704"/>
            <a:ext cx="22860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24</a:t>
            </a:fld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6091" y="129921"/>
            <a:ext cx="528891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4-3-</a:t>
            </a:r>
            <a:r>
              <a:rPr spc="-15" dirty="0"/>
              <a:t> Plantes</a:t>
            </a:r>
            <a:r>
              <a:rPr spc="5" dirty="0"/>
              <a:t> </a:t>
            </a:r>
            <a:r>
              <a:rPr spc="-5" dirty="0"/>
              <a:t>de</a:t>
            </a:r>
            <a:r>
              <a:rPr dirty="0"/>
              <a:t> </a:t>
            </a:r>
            <a:r>
              <a:rPr spc="-5" dirty="0"/>
              <a:t>service</a:t>
            </a:r>
            <a:r>
              <a:rPr spc="20" dirty="0"/>
              <a:t> </a:t>
            </a:r>
            <a:r>
              <a:rPr sz="1800" spc="-5" dirty="0">
                <a:solidFill>
                  <a:srgbClr val="000000"/>
                </a:solidFill>
              </a:rPr>
              <a:t>(Villeneuve </a:t>
            </a:r>
            <a:r>
              <a:rPr sz="1800" i="1" spc="-5" dirty="0">
                <a:solidFill>
                  <a:srgbClr val="000000"/>
                </a:solidFill>
                <a:latin typeface="Calibri"/>
                <a:cs typeface="Calibri"/>
              </a:rPr>
              <a:t>et</a:t>
            </a:r>
            <a:r>
              <a:rPr sz="1800" i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000000"/>
                </a:solidFill>
                <a:latin typeface="Calibri"/>
                <a:cs typeface="Calibri"/>
              </a:rPr>
              <a:t>al</a:t>
            </a:r>
            <a:r>
              <a:rPr sz="1800" spc="-5" dirty="0">
                <a:solidFill>
                  <a:srgbClr val="000000"/>
                </a:solidFill>
              </a:rPr>
              <a:t>., 2017)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1691" y="666368"/>
            <a:ext cx="8700770" cy="5831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1303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latin typeface="Calibri"/>
                <a:cs typeface="Calibri"/>
              </a:rPr>
              <a:t>En</a:t>
            </a:r>
            <a:r>
              <a:rPr sz="2200" b="1" spc="10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fonction</a:t>
            </a:r>
            <a:r>
              <a:rPr sz="2200" b="1" spc="10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</a:t>
            </a:r>
            <a:r>
              <a:rPr sz="2200" b="1" spc="9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la</a:t>
            </a:r>
            <a:r>
              <a:rPr sz="2200" b="1" spc="9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culture,</a:t>
            </a:r>
            <a:r>
              <a:rPr sz="2200" b="1" spc="12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</a:t>
            </a:r>
            <a:r>
              <a:rPr sz="2200" b="1" spc="90" dirty="0">
                <a:latin typeface="Calibri"/>
                <a:cs typeface="Calibri"/>
              </a:rPr>
              <a:t> </a:t>
            </a:r>
            <a:r>
              <a:rPr sz="2200" b="1" spc="-25" dirty="0">
                <a:latin typeface="Calibri"/>
                <a:cs typeface="Calibri"/>
              </a:rPr>
              <a:t>l’époque</a:t>
            </a:r>
            <a:r>
              <a:rPr sz="2200" b="1" spc="10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</a:t>
            </a:r>
            <a:r>
              <a:rPr sz="2200" b="1" spc="9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culture</a:t>
            </a:r>
            <a:r>
              <a:rPr sz="2200" b="1" spc="1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et</a:t>
            </a:r>
            <a:r>
              <a:rPr sz="2200" b="1" spc="9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des</a:t>
            </a:r>
            <a:r>
              <a:rPr sz="2200" b="1" spc="1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objectifs,</a:t>
            </a:r>
            <a:r>
              <a:rPr sz="2200" b="1" spc="1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on</a:t>
            </a:r>
            <a:r>
              <a:rPr sz="2200" b="1" spc="8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peut </a:t>
            </a:r>
            <a:r>
              <a:rPr sz="2200" b="1" spc="-48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distinguer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000FF"/>
                </a:solidFill>
                <a:latin typeface="Calibri"/>
                <a:cs typeface="Calibri"/>
              </a:rPr>
              <a:t>différents</a:t>
            </a:r>
            <a:r>
              <a:rPr sz="2200" b="1" spc="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types</a:t>
            </a:r>
            <a:r>
              <a:rPr sz="2200" b="1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de</a:t>
            </a:r>
            <a:r>
              <a:rPr sz="2200" b="1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000FF"/>
                </a:solidFill>
                <a:latin typeface="Calibri"/>
                <a:cs typeface="Calibri"/>
              </a:rPr>
              <a:t>plantes</a:t>
            </a:r>
            <a:r>
              <a:rPr sz="2200" b="1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de</a:t>
            </a:r>
            <a:r>
              <a:rPr sz="2200" b="1" spc="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00FF"/>
                </a:solidFill>
                <a:latin typeface="Calibri"/>
                <a:cs typeface="Calibri"/>
              </a:rPr>
              <a:t>service</a:t>
            </a:r>
            <a:r>
              <a:rPr sz="2200" b="1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:</a:t>
            </a:r>
            <a:endParaRPr sz="2200">
              <a:latin typeface="Calibri"/>
              <a:cs typeface="Calibri"/>
            </a:endParaRPr>
          </a:p>
          <a:p>
            <a:pPr marL="325120" indent="-142240">
              <a:lnSpc>
                <a:spcPct val="100000"/>
              </a:lnSpc>
              <a:spcBef>
                <a:spcPts val="1205"/>
              </a:spcBef>
              <a:buChar char="-"/>
              <a:tabLst>
                <a:tab pos="325120" algn="l"/>
              </a:tabLst>
            </a:pPr>
            <a:r>
              <a:rPr sz="2100" b="1" spc="-10" dirty="0">
                <a:latin typeface="Calibri"/>
                <a:cs typeface="Calibri"/>
              </a:rPr>
              <a:t>engrais</a:t>
            </a:r>
            <a:r>
              <a:rPr sz="2100" b="1" spc="-25" dirty="0"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9900"/>
                </a:solidFill>
                <a:latin typeface="Calibri"/>
                <a:cs typeface="Calibri"/>
              </a:rPr>
              <a:t>verts</a:t>
            </a:r>
            <a:endParaRPr sz="2100">
              <a:latin typeface="Calibri"/>
              <a:cs typeface="Calibri"/>
            </a:endParaRPr>
          </a:p>
          <a:p>
            <a:pPr marL="334010" indent="-140970">
              <a:lnSpc>
                <a:spcPct val="100000"/>
              </a:lnSpc>
              <a:buChar char="-"/>
              <a:tabLst>
                <a:tab pos="334645" algn="l"/>
              </a:tabLst>
            </a:pPr>
            <a:r>
              <a:rPr sz="2100" b="1" spc="-10" dirty="0">
                <a:latin typeface="Calibri"/>
                <a:cs typeface="Calibri"/>
              </a:rPr>
              <a:t>plantes</a:t>
            </a:r>
            <a:r>
              <a:rPr sz="2100" b="1" dirty="0">
                <a:latin typeface="Calibri"/>
                <a:cs typeface="Calibri"/>
              </a:rPr>
              <a:t> de </a:t>
            </a:r>
            <a:r>
              <a:rPr sz="2100" b="1" spc="-10" dirty="0">
                <a:solidFill>
                  <a:srgbClr val="009900"/>
                </a:solidFill>
                <a:latin typeface="Calibri"/>
                <a:cs typeface="Calibri"/>
              </a:rPr>
              <a:t>couverture</a:t>
            </a:r>
            <a:r>
              <a:rPr sz="2100" b="1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(du</a:t>
            </a:r>
            <a:r>
              <a:rPr sz="2100" b="1" spc="-2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sol</a:t>
            </a:r>
            <a:r>
              <a:rPr sz="2100" b="1" spc="-10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en</a:t>
            </a:r>
            <a:r>
              <a:rPr sz="2100" b="1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présence</a:t>
            </a:r>
            <a:r>
              <a:rPr sz="2100" b="1" spc="1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des</a:t>
            </a:r>
            <a:r>
              <a:rPr sz="2100" b="1" spc="-15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cultures)</a:t>
            </a:r>
            <a:endParaRPr sz="2100">
              <a:latin typeface="Calibri"/>
              <a:cs typeface="Calibri"/>
            </a:endParaRPr>
          </a:p>
          <a:p>
            <a:pPr marL="334010" indent="-140970">
              <a:lnSpc>
                <a:spcPct val="100000"/>
              </a:lnSpc>
              <a:buChar char="-"/>
              <a:tabLst>
                <a:tab pos="334645" algn="l"/>
              </a:tabLst>
            </a:pPr>
            <a:r>
              <a:rPr sz="2100" b="1" spc="-10" dirty="0">
                <a:latin typeface="Calibri"/>
                <a:cs typeface="Calibri"/>
              </a:rPr>
              <a:t>cultures</a:t>
            </a:r>
            <a:r>
              <a:rPr sz="2100" b="1" spc="-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intermédiaires</a:t>
            </a:r>
            <a:r>
              <a:rPr sz="2100" b="1" spc="25" dirty="0"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09900"/>
                </a:solidFill>
                <a:latin typeface="Calibri"/>
                <a:cs typeface="Calibri"/>
              </a:rPr>
              <a:t>pièges</a:t>
            </a:r>
            <a:r>
              <a:rPr sz="2100" b="1" dirty="0">
                <a:solidFill>
                  <a:srgbClr val="009900"/>
                </a:solidFill>
                <a:latin typeface="Calibri"/>
                <a:cs typeface="Calibri"/>
              </a:rPr>
              <a:t> à </a:t>
            </a:r>
            <a:r>
              <a:rPr sz="2100" b="1" spc="-15" dirty="0">
                <a:solidFill>
                  <a:srgbClr val="009900"/>
                </a:solidFill>
                <a:latin typeface="Calibri"/>
                <a:cs typeface="Calibri"/>
              </a:rPr>
              <a:t>nitrates</a:t>
            </a:r>
            <a:r>
              <a:rPr sz="2100" b="1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(entre</a:t>
            </a:r>
            <a:r>
              <a:rPr sz="2100" b="1" spc="-5" dirty="0">
                <a:latin typeface="Calibri"/>
                <a:cs typeface="Calibri"/>
              </a:rPr>
              <a:t> cultures)</a:t>
            </a:r>
            <a:endParaRPr sz="2100">
              <a:latin typeface="Calibri"/>
              <a:cs typeface="Calibri"/>
            </a:endParaRPr>
          </a:p>
          <a:p>
            <a:pPr marL="515620" lvl="1" indent="-142240">
              <a:lnSpc>
                <a:spcPct val="100000"/>
              </a:lnSpc>
              <a:buChar char="-"/>
              <a:tabLst>
                <a:tab pos="515620" algn="l"/>
              </a:tabLst>
            </a:pPr>
            <a:r>
              <a:rPr sz="2100" b="1" spc="-10" dirty="0">
                <a:latin typeface="Calibri"/>
                <a:cs typeface="Calibri"/>
              </a:rPr>
              <a:t>plantes</a:t>
            </a:r>
            <a:r>
              <a:rPr sz="2100" b="1" spc="-25" dirty="0"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000FF"/>
                </a:solidFill>
                <a:latin typeface="Calibri"/>
                <a:cs typeface="Calibri"/>
              </a:rPr>
              <a:t>compagnes</a:t>
            </a:r>
            <a:r>
              <a:rPr sz="2100" b="1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(associées)</a:t>
            </a:r>
            <a:endParaRPr sz="2100">
              <a:latin typeface="Calibri"/>
              <a:cs typeface="Calibri"/>
            </a:endParaRPr>
          </a:p>
          <a:p>
            <a:pPr marL="696595" lvl="2" indent="-142240">
              <a:lnSpc>
                <a:spcPct val="100000"/>
              </a:lnSpc>
              <a:spcBef>
                <a:spcPts val="5"/>
              </a:spcBef>
              <a:buChar char="-"/>
              <a:tabLst>
                <a:tab pos="697230" algn="l"/>
              </a:tabLst>
            </a:pPr>
            <a:r>
              <a:rPr sz="2100" b="1" spc="-10" dirty="0">
                <a:latin typeface="Calibri"/>
                <a:cs typeface="Calibri"/>
              </a:rPr>
              <a:t>plantes</a:t>
            </a:r>
            <a:r>
              <a:rPr sz="2100" b="1" spc="-5" dirty="0"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FF0000"/>
                </a:solidFill>
                <a:latin typeface="Calibri"/>
                <a:cs typeface="Calibri"/>
              </a:rPr>
              <a:t>nématicides</a:t>
            </a: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(avec</a:t>
            </a:r>
            <a:r>
              <a:rPr sz="2100" b="1" spc="-10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ou</a:t>
            </a:r>
            <a:r>
              <a:rPr sz="2100" b="1" spc="-10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entre</a:t>
            </a:r>
            <a:r>
              <a:rPr sz="2100" b="1" spc="1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cultures)</a:t>
            </a:r>
            <a:endParaRPr sz="2100">
              <a:latin typeface="Calibri"/>
              <a:cs typeface="Calibri"/>
            </a:endParaRPr>
          </a:p>
          <a:p>
            <a:pPr marL="696595" lvl="2" indent="-142240">
              <a:lnSpc>
                <a:spcPct val="100000"/>
              </a:lnSpc>
              <a:buChar char="-"/>
              <a:tabLst>
                <a:tab pos="697230" algn="l"/>
              </a:tabLst>
            </a:pPr>
            <a:r>
              <a:rPr sz="2100" b="1" spc="-10" dirty="0">
                <a:latin typeface="Calibri"/>
                <a:cs typeface="Calibri"/>
              </a:rPr>
              <a:t>plantes </a:t>
            </a:r>
            <a:r>
              <a:rPr sz="2100" b="1" spc="-15" dirty="0">
                <a:solidFill>
                  <a:srgbClr val="FF0000"/>
                </a:solidFill>
                <a:latin typeface="Calibri"/>
                <a:cs typeface="Calibri"/>
              </a:rPr>
              <a:t>attractives</a:t>
            </a: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(pièges)</a:t>
            </a:r>
            <a:r>
              <a:rPr sz="2100" b="1" spc="-15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ou</a:t>
            </a:r>
            <a:r>
              <a:rPr sz="2100" b="1" spc="-10" dirty="0"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FF0000"/>
                </a:solidFill>
                <a:latin typeface="Calibri"/>
                <a:cs typeface="Calibri"/>
              </a:rPr>
              <a:t>répulsives</a:t>
            </a:r>
            <a:r>
              <a:rPr sz="21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des</a:t>
            </a:r>
            <a:r>
              <a:rPr sz="2100" b="1" spc="-5" dirty="0">
                <a:latin typeface="Calibri"/>
                <a:cs typeface="Calibri"/>
              </a:rPr>
              <a:t> </a:t>
            </a:r>
            <a:r>
              <a:rPr sz="2100" b="1" spc="-25" dirty="0">
                <a:latin typeface="Calibri"/>
                <a:cs typeface="Calibri"/>
              </a:rPr>
              <a:t>ravageurs</a:t>
            </a:r>
            <a:endParaRPr sz="2100">
              <a:latin typeface="Calibri"/>
              <a:cs typeface="Calibri"/>
            </a:endParaRPr>
          </a:p>
          <a:p>
            <a:pPr marL="696595" lvl="2" indent="-142240">
              <a:lnSpc>
                <a:spcPct val="100000"/>
              </a:lnSpc>
              <a:buChar char="-"/>
              <a:tabLst>
                <a:tab pos="697230" algn="l"/>
              </a:tabLst>
            </a:pPr>
            <a:r>
              <a:rPr sz="2100" b="1" spc="-10" dirty="0">
                <a:latin typeface="Calibri"/>
                <a:cs typeface="Calibri"/>
              </a:rPr>
              <a:t>plantes</a:t>
            </a:r>
            <a:r>
              <a:rPr sz="2100" b="1" spc="-5" dirty="0"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FF0000"/>
                </a:solidFill>
                <a:latin typeface="Calibri"/>
                <a:cs typeface="Calibri"/>
              </a:rPr>
              <a:t>relais</a:t>
            </a:r>
            <a:r>
              <a:rPr sz="2100" b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(entre cultures</a:t>
            </a:r>
            <a:r>
              <a:rPr sz="2100" b="1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pour</a:t>
            </a:r>
            <a:r>
              <a:rPr sz="2100" b="1" spc="5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meilleur</a:t>
            </a:r>
            <a:r>
              <a:rPr sz="2100" b="1" spc="10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contrôle</a:t>
            </a:r>
            <a:r>
              <a:rPr sz="2100" b="1" spc="-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des</a:t>
            </a:r>
            <a:r>
              <a:rPr sz="2100" b="1" spc="10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bioagresseurs)</a:t>
            </a:r>
            <a:endParaRPr sz="2100">
              <a:latin typeface="Calibri"/>
              <a:cs typeface="Calibri"/>
            </a:endParaRPr>
          </a:p>
          <a:p>
            <a:pPr marL="225425" indent="-212725">
              <a:lnSpc>
                <a:spcPct val="100000"/>
              </a:lnSpc>
              <a:spcBef>
                <a:spcPts val="1040"/>
              </a:spcBef>
              <a:buSzPct val="83333"/>
              <a:buChar char="●"/>
              <a:tabLst>
                <a:tab pos="226060" algn="l"/>
              </a:tabLst>
            </a:pP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Engrais</a:t>
            </a:r>
            <a:r>
              <a:rPr sz="2400" b="1" spc="-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verts</a:t>
            </a:r>
            <a:endParaRPr sz="2400">
              <a:latin typeface="Calibri"/>
              <a:cs typeface="Calibri"/>
            </a:endParaRPr>
          </a:p>
          <a:p>
            <a:pPr marL="13335">
              <a:lnSpc>
                <a:spcPct val="100000"/>
              </a:lnSpc>
              <a:spcBef>
                <a:spcPts val="25"/>
              </a:spcBef>
            </a:pPr>
            <a:r>
              <a:rPr sz="2100" b="1" dirty="0">
                <a:latin typeface="Calibri"/>
                <a:cs typeface="Calibri"/>
              </a:rPr>
              <a:t>Les </a:t>
            </a:r>
            <a:r>
              <a:rPr sz="2100" b="1" spc="-5" dirty="0">
                <a:latin typeface="Calibri"/>
                <a:cs typeface="Calibri"/>
              </a:rPr>
              <a:t>objectifs</a:t>
            </a:r>
            <a:r>
              <a:rPr sz="2100" b="1" spc="-1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de la</a:t>
            </a:r>
            <a:r>
              <a:rPr sz="2100" b="1" spc="-15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mise</a:t>
            </a:r>
            <a:r>
              <a:rPr sz="2100" b="1" spc="15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en place</a:t>
            </a:r>
            <a:r>
              <a:rPr sz="2100" b="1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d’un engrais</a:t>
            </a:r>
            <a:r>
              <a:rPr sz="2100" b="1" spc="1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vert</a:t>
            </a:r>
            <a:r>
              <a:rPr sz="2100" b="1" spc="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sont</a:t>
            </a:r>
            <a:r>
              <a:rPr sz="2100" b="1" spc="-15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multiples</a:t>
            </a:r>
            <a:r>
              <a:rPr sz="2100" b="1" spc="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comme</a:t>
            </a:r>
            <a:r>
              <a:rPr sz="2100" b="1" spc="1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:</a:t>
            </a:r>
            <a:endParaRPr sz="2100">
              <a:latin typeface="Calibri"/>
              <a:cs typeface="Calibri"/>
            </a:endParaRPr>
          </a:p>
          <a:p>
            <a:pPr marL="335280" lvl="1" indent="-140970">
              <a:lnSpc>
                <a:spcPct val="100000"/>
              </a:lnSpc>
              <a:buChar char="-"/>
              <a:tabLst>
                <a:tab pos="335915" algn="l"/>
              </a:tabLst>
            </a:pPr>
            <a:r>
              <a:rPr sz="2100" b="1" spc="-5" dirty="0">
                <a:latin typeface="Calibri"/>
                <a:cs typeface="Calibri"/>
              </a:rPr>
              <a:t>Limiter</a:t>
            </a:r>
            <a:r>
              <a:rPr sz="2100" b="1" dirty="0">
                <a:latin typeface="Calibri"/>
                <a:cs typeface="Calibri"/>
              </a:rPr>
              <a:t> </a:t>
            </a:r>
            <a:r>
              <a:rPr sz="2100" b="1" spc="-25" dirty="0">
                <a:latin typeface="Calibri"/>
                <a:cs typeface="Calibri"/>
              </a:rPr>
              <a:t>l’</a:t>
            </a:r>
            <a:r>
              <a:rPr sz="2100" b="1" spc="-25" dirty="0">
                <a:solidFill>
                  <a:srgbClr val="0000FF"/>
                </a:solidFill>
                <a:latin typeface="Calibri"/>
                <a:cs typeface="Calibri"/>
              </a:rPr>
              <a:t>érosion</a:t>
            </a:r>
            <a:r>
              <a:rPr sz="2100" b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et</a:t>
            </a:r>
            <a:r>
              <a:rPr sz="2100" b="1" spc="-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le</a:t>
            </a:r>
            <a:r>
              <a:rPr sz="2100" b="1" spc="-5" dirty="0"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00FF"/>
                </a:solidFill>
                <a:latin typeface="Calibri"/>
                <a:cs typeface="Calibri"/>
              </a:rPr>
              <a:t>tassement </a:t>
            </a:r>
            <a:r>
              <a:rPr sz="2100" b="1" dirty="0">
                <a:latin typeface="Calibri"/>
                <a:cs typeface="Calibri"/>
              </a:rPr>
              <a:t>des</a:t>
            </a:r>
            <a:r>
              <a:rPr sz="2100" b="1" spc="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sols</a:t>
            </a:r>
            <a:endParaRPr sz="2100">
              <a:latin typeface="Calibri"/>
              <a:cs typeface="Calibri"/>
            </a:endParaRPr>
          </a:p>
          <a:p>
            <a:pPr marL="335280" lvl="1" indent="-140970">
              <a:lnSpc>
                <a:spcPct val="100000"/>
              </a:lnSpc>
              <a:buChar char="-"/>
              <a:tabLst>
                <a:tab pos="335915" algn="l"/>
              </a:tabLst>
            </a:pPr>
            <a:r>
              <a:rPr sz="2100" b="1" spc="-15" dirty="0">
                <a:latin typeface="Calibri"/>
                <a:cs typeface="Calibri"/>
              </a:rPr>
              <a:t>Favoriser</a:t>
            </a:r>
            <a:r>
              <a:rPr sz="2100" b="1" spc="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l’</a:t>
            </a:r>
            <a:r>
              <a:rPr sz="2100" b="1" spc="-10" dirty="0">
                <a:solidFill>
                  <a:srgbClr val="0000FF"/>
                </a:solidFill>
                <a:latin typeface="Calibri"/>
                <a:cs typeface="Calibri"/>
              </a:rPr>
              <a:t>infiltration</a:t>
            </a:r>
            <a:r>
              <a:rPr sz="2100" b="1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de </a:t>
            </a:r>
            <a:r>
              <a:rPr sz="2100" b="1" spc="-35" dirty="0">
                <a:latin typeface="Calibri"/>
                <a:cs typeface="Calibri"/>
              </a:rPr>
              <a:t>l’eau</a:t>
            </a:r>
            <a:r>
              <a:rPr sz="2100" b="1" spc="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et</a:t>
            </a:r>
            <a:r>
              <a:rPr sz="2100" b="1" spc="5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la</a:t>
            </a:r>
            <a:r>
              <a:rPr sz="2100" b="1" spc="-15" dirty="0"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00FF"/>
                </a:solidFill>
                <a:latin typeface="Calibri"/>
                <a:cs typeface="Calibri"/>
              </a:rPr>
              <a:t>structuration </a:t>
            </a:r>
            <a:r>
              <a:rPr sz="2100" b="1" spc="-5" dirty="0">
                <a:latin typeface="Calibri"/>
                <a:cs typeface="Calibri"/>
              </a:rPr>
              <a:t>des</a:t>
            </a:r>
            <a:r>
              <a:rPr sz="2100" b="1" spc="-1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sols</a:t>
            </a:r>
            <a:endParaRPr sz="2100">
              <a:latin typeface="Calibri"/>
              <a:cs typeface="Calibri"/>
            </a:endParaRPr>
          </a:p>
          <a:p>
            <a:pPr marL="335280" lvl="1" indent="-140970">
              <a:lnSpc>
                <a:spcPct val="100000"/>
              </a:lnSpc>
              <a:buChar char="-"/>
              <a:tabLst>
                <a:tab pos="335915" algn="l"/>
              </a:tabLst>
            </a:pPr>
            <a:r>
              <a:rPr sz="2100" b="1" spc="-5" dirty="0">
                <a:latin typeface="Calibri"/>
                <a:cs typeface="Calibri"/>
              </a:rPr>
              <a:t>Limiter</a:t>
            </a:r>
            <a:r>
              <a:rPr sz="2100" b="1" dirty="0">
                <a:latin typeface="Calibri"/>
                <a:cs typeface="Calibri"/>
              </a:rPr>
              <a:t> les </a:t>
            </a:r>
            <a:r>
              <a:rPr sz="2100" b="1" spc="-5" dirty="0">
                <a:latin typeface="Calibri"/>
                <a:cs typeface="Calibri"/>
              </a:rPr>
              <a:t>pertes</a:t>
            </a:r>
            <a:r>
              <a:rPr sz="2100" b="1" dirty="0">
                <a:latin typeface="Calibri"/>
                <a:cs typeface="Calibri"/>
              </a:rPr>
              <a:t> </a:t>
            </a:r>
            <a:r>
              <a:rPr sz="2100" b="1" spc="-25" dirty="0">
                <a:latin typeface="Calibri"/>
                <a:cs typeface="Calibri"/>
              </a:rPr>
              <a:t>d’éléments</a:t>
            </a:r>
            <a:r>
              <a:rPr sz="2100" b="1" spc="20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fertilisants</a:t>
            </a:r>
            <a:r>
              <a:rPr sz="2100" b="1" spc="1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par</a:t>
            </a:r>
            <a:r>
              <a:rPr sz="2100" b="1" spc="-10" dirty="0"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00FF"/>
                </a:solidFill>
                <a:latin typeface="Calibri"/>
                <a:cs typeface="Calibri"/>
              </a:rPr>
              <a:t>lessivage</a:t>
            </a:r>
            <a:endParaRPr sz="2100">
              <a:latin typeface="Calibri"/>
              <a:cs typeface="Calibri"/>
            </a:endParaRPr>
          </a:p>
          <a:p>
            <a:pPr marL="335280" lvl="1" indent="-140970">
              <a:lnSpc>
                <a:spcPct val="100000"/>
              </a:lnSpc>
              <a:buChar char="-"/>
              <a:tabLst>
                <a:tab pos="335915" algn="l"/>
              </a:tabLst>
            </a:pPr>
            <a:r>
              <a:rPr sz="2100" b="1" spc="-5" dirty="0">
                <a:latin typeface="Calibri"/>
                <a:cs typeface="Calibri"/>
              </a:rPr>
              <a:t>Limiter</a:t>
            </a:r>
            <a:r>
              <a:rPr sz="2100" b="1" spc="1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les</a:t>
            </a:r>
            <a:r>
              <a:rPr sz="2100" b="1" spc="10" dirty="0"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00FF"/>
                </a:solidFill>
                <a:latin typeface="Calibri"/>
                <a:cs typeface="Calibri"/>
              </a:rPr>
              <a:t>adventices</a:t>
            </a:r>
            <a:r>
              <a:rPr sz="2100" b="1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(stock</a:t>
            </a:r>
            <a:r>
              <a:rPr sz="2100" b="1" spc="-25" dirty="0">
                <a:latin typeface="Calibri"/>
                <a:cs typeface="Calibri"/>
              </a:rPr>
              <a:t> </a:t>
            </a:r>
            <a:r>
              <a:rPr sz="2100" b="1" spc="-20" dirty="0">
                <a:latin typeface="Calibri"/>
                <a:cs typeface="Calibri"/>
              </a:rPr>
              <a:t>semencier,</a:t>
            </a:r>
            <a:r>
              <a:rPr sz="2100" b="1" spc="20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effet</a:t>
            </a:r>
            <a:r>
              <a:rPr sz="2100" b="1" spc="5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allélopathique,</a:t>
            </a:r>
            <a:r>
              <a:rPr sz="2100" b="1" spc="5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compétition…)</a:t>
            </a:r>
            <a:endParaRPr sz="2100">
              <a:latin typeface="Calibri"/>
              <a:cs typeface="Calibri"/>
            </a:endParaRPr>
          </a:p>
          <a:p>
            <a:pPr marL="335280" lvl="1" indent="-140970">
              <a:lnSpc>
                <a:spcPct val="100000"/>
              </a:lnSpc>
              <a:buChar char="-"/>
              <a:tabLst>
                <a:tab pos="335915" algn="l"/>
              </a:tabLst>
            </a:pPr>
            <a:r>
              <a:rPr sz="2100" b="1" spc="-5" dirty="0">
                <a:latin typeface="Calibri"/>
                <a:cs typeface="Calibri"/>
              </a:rPr>
              <a:t>Enrichir</a:t>
            </a:r>
            <a:r>
              <a:rPr sz="2100" b="1" spc="-1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le</a:t>
            </a:r>
            <a:r>
              <a:rPr sz="2100" b="1" spc="-1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sol</a:t>
            </a:r>
            <a:r>
              <a:rPr sz="2100" b="1" spc="-25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en </a:t>
            </a:r>
            <a:r>
              <a:rPr sz="2100" b="1" spc="-15" dirty="0">
                <a:solidFill>
                  <a:srgbClr val="0000FF"/>
                </a:solidFill>
                <a:latin typeface="Calibri"/>
                <a:cs typeface="Calibri"/>
              </a:rPr>
              <a:t>azote</a:t>
            </a:r>
            <a:endParaRPr sz="2100">
              <a:latin typeface="Calibri"/>
              <a:cs typeface="Calibri"/>
            </a:endParaRPr>
          </a:p>
          <a:p>
            <a:pPr marL="335280" lvl="1" indent="-140970">
              <a:lnSpc>
                <a:spcPct val="100000"/>
              </a:lnSpc>
              <a:buChar char="-"/>
              <a:tabLst>
                <a:tab pos="335915" algn="l"/>
              </a:tabLst>
            </a:pPr>
            <a:r>
              <a:rPr sz="2100" b="1" dirty="0">
                <a:latin typeface="Calibri"/>
                <a:cs typeface="Calibri"/>
              </a:rPr>
              <a:t>Stimuler</a:t>
            </a:r>
            <a:r>
              <a:rPr sz="2100" b="1" spc="-2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la</a:t>
            </a:r>
            <a:r>
              <a:rPr sz="2100" b="1" spc="-30" dirty="0"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000FF"/>
                </a:solidFill>
                <a:latin typeface="Calibri"/>
                <a:cs typeface="Calibri"/>
              </a:rPr>
              <a:t>vie</a:t>
            </a:r>
            <a:r>
              <a:rPr sz="2100" b="1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000FF"/>
                </a:solidFill>
                <a:latin typeface="Calibri"/>
                <a:cs typeface="Calibri"/>
              </a:rPr>
              <a:t>microbienne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404606" y="6447704"/>
            <a:ext cx="22860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25</a:t>
            </a:fld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86334" y="203453"/>
            <a:ext cx="8699500" cy="5678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3050" indent="-260985">
              <a:lnSpc>
                <a:spcPct val="100000"/>
              </a:lnSpc>
              <a:spcBef>
                <a:spcPts val="100"/>
              </a:spcBef>
              <a:buFont typeface="Times New Roman"/>
              <a:buChar char="●"/>
              <a:tabLst>
                <a:tab pos="273685" algn="l"/>
              </a:tabLst>
            </a:pPr>
            <a:r>
              <a:rPr sz="2400" b="1" spc="-15" dirty="0">
                <a:solidFill>
                  <a:srgbClr val="0000FF"/>
                </a:solidFill>
                <a:latin typeface="Calibri"/>
                <a:cs typeface="Calibri"/>
              </a:rPr>
              <a:t>Plantes 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pièges</a:t>
            </a:r>
            <a:endParaRPr sz="24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2200" b="1" spc="-5" dirty="0">
                <a:latin typeface="Calibri"/>
                <a:cs typeface="Calibri"/>
              </a:rPr>
              <a:t>Les </a:t>
            </a:r>
            <a:r>
              <a:rPr sz="2200" b="1" spc="-15" dirty="0">
                <a:latin typeface="Calibri"/>
                <a:cs typeface="Calibri"/>
              </a:rPr>
              <a:t>plantes </a:t>
            </a:r>
            <a:r>
              <a:rPr sz="2200" b="1" spc="-5" dirty="0">
                <a:latin typeface="Calibri"/>
                <a:cs typeface="Calibri"/>
              </a:rPr>
              <a:t>pièges, parfois de </a:t>
            </a:r>
            <a:r>
              <a:rPr sz="2200" b="1" dirty="0">
                <a:latin typeface="Calibri"/>
                <a:cs typeface="Calibri"/>
              </a:rPr>
              <a:t>la </a:t>
            </a:r>
            <a:r>
              <a:rPr sz="2200" b="1" spc="-5" dirty="0">
                <a:latin typeface="Calibri"/>
                <a:cs typeface="Calibri"/>
              </a:rPr>
              <a:t>même espèce que la </a:t>
            </a:r>
            <a:r>
              <a:rPr sz="2200" b="1" spc="-10" dirty="0">
                <a:latin typeface="Calibri"/>
                <a:cs typeface="Calibri"/>
              </a:rPr>
              <a:t>culture, </a:t>
            </a:r>
            <a:r>
              <a:rPr sz="2200" b="1" spc="-15" dirty="0">
                <a:latin typeface="Calibri"/>
                <a:cs typeface="Calibri"/>
              </a:rPr>
              <a:t>attirent ou </a:t>
            </a:r>
            <a:r>
              <a:rPr sz="2200" b="1" spc="-10" dirty="0">
                <a:latin typeface="Calibri"/>
                <a:cs typeface="Calibri"/>
              </a:rPr>
              <a:t> stimulent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5" dirty="0">
                <a:latin typeface="Calibri"/>
                <a:cs typeface="Calibri"/>
              </a:rPr>
              <a:t>les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CC0099"/>
                </a:solidFill>
                <a:latin typeface="Calibri"/>
                <a:cs typeface="Calibri"/>
              </a:rPr>
              <a:t>bioagresseurs</a:t>
            </a:r>
            <a:r>
              <a:rPr sz="2200" b="1" spc="-5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sans</a:t>
            </a:r>
            <a:r>
              <a:rPr sz="2200" b="1" dirty="0">
                <a:latin typeface="Calibri"/>
                <a:cs typeface="Calibri"/>
              </a:rPr>
              <a:t> leur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permettre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d’achever</a:t>
            </a:r>
            <a:r>
              <a:rPr sz="2200" b="1" spc="-1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leur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cycle </a:t>
            </a:r>
            <a:r>
              <a:rPr sz="2200" b="1" spc="-5" dirty="0">
                <a:latin typeface="Calibri"/>
                <a:cs typeface="Calibri"/>
              </a:rPr>
              <a:t> biologique…</a:t>
            </a:r>
            <a:endParaRPr sz="2200">
              <a:latin typeface="Calibri"/>
              <a:cs typeface="Calibri"/>
            </a:endParaRPr>
          </a:p>
          <a:p>
            <a:pPr marL="308610" indent="-261620">
              <a:lnSpc>
                <a:spcPct val="100000"/>
              </a:lnSpc>
              <a:spcBef>
                <a:spcPts val="1775"/>
              </a:spcBef>
              <a:buFont typeface="Times New Roman"/>
              <a:buChar char="●"/>
              <a:tabLst>
                <a:tab pos="309245" algn="l"/>
              </a:tabLst>
            </a:pPr>
            <a:r>
              <a:rPr sz="2400" b="1" spc="-15" dirty="0">
                <a:solidFill>
                  <a:srgbClr val="0000FF"/>
                </a:solidFill>
                <a:latin typeface="Calibri"/>
                <a:cs typeface="Calibri"/>
              </a:rPr>
              <a:t>Plantes</a:t>
            </a:r>
            <a:r>
              <a:rPr sz="2400" b="1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«</a:t>
            </a:r>
            <a:r>
              <a:rPr sz="2400" b="1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0000FF"/>
                </a:solidFill>
                <a:latin typeface="Calibri"/>
                <a:cs typeface="Calibri"/>
              </a:rPr>
              <a:t>nettoyantes</a:t>
            </a:r>
            <a:r>
              <a:rPr sz="2400" b="1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»</a:t>
            </a:r>
            <a:r>
              <a:rPr sz="2400" b="1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(biocides)</a:t>
            </a:r>
            <a:endParaRPr sz="2400">
              <a:latin typeface="Calibri"/>
              <a:cs typeface="Calibri"/>
            </a:endParaRPr>
          </a:p>
          <a:p>
            <a:pPr marL="47625" marR="41275">
              <a:lnSpc>
                <a:spcPct val="100000"/>
              </a:lnSpc>
              <a:spcBef>
                <a:spcPts val="5"/>
              </a:spcBef>
            </a:pPr>
            <a:r>
              <a:rPr sz="2200" b="1" spc="-5" dirty="0">
                <a:latin typeface="Calibri"/>
                <a:cs typeface="Calibri"/>
              </a:rPr>
              <a:t>Elles</a:t>
            </a:r>
            <a:r>
              <a:rPr sz="2200" b="1" spc="18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produisent</a:t>
            </a:r>
            <a:r>
              <a:rPr sz="2200" b="1" spc="19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des</a:t>
            </a:r>
            <a:r>
              <a:rPr sz="2200" b="1" spc="19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substances</a:t>
            </a:r>
            <a:r>
              <a:rPr sz="2200" b="1" spc="210" dirty="0">
                <a:latin typeface="Calibri"/>
                <a:cs typeface="Calibri"/>
              </a:rPr>
              <a:t> </a:t>
            </a:r>
            <a:r>
              <a:rPr sz="2200" b="1" spc="-25" dirty="0">
                <a:latin typeface="Calibri"/>
                <a:cs typeface="Calibri"/>
              </a:rPr>
              <a:t>ayant</a:t>
            </a:r>
            <a:r>
              <a:rPr sz="2200" b="1" spc="19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un</a:t>
            </a:r>
            <a:r>
              <a:rPr sz="2200" b="1" spc="18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effet</a:t>
            </a:r>
            <a:r>
              <a:rPr sz="2200" b="1" spc="18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direct</a:t>
            </a:r>
            <a:r>
              <a:rPr sz="2200" b="1" spc="18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sur</a:t>
            </a:r>
            <a:r>
              <a:rPr sz="2200" b="1" spc="20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les</a:t>
            </a:r>
            <a:r>
              <a:rPr sz="2200" b="1" spc="19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parasites</a:t>
            </a:r>
            <a:r>
              <a:rPr sz="2200" b="1" spc="20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ou </a:t>
            </a:r>
            <a:r>
              <a:rPr sz="2200" b="1" spc="-48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modifient</a:t>
            </a:r>
            <a:r>
              <a:rPr sz="2200" b="1" spc="3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les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équilibres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biologiques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du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sol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dans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un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sens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favorable.</a:t>
            </a:r>
            <a:endParaRPr sz="2200">
              <a:latin typeface="Calibri"/>
              <a:cs typeface="Calibri"/>
            </a:endParaRPr>
          </a:p>
          <a:p>
            <a:pPr marL="265430" indent="-218440">
              <a:lnSpc>
                <a:spcPct val="100000"/>
              </a:lnSpc>
              <a:buClr>
                <a:srgbClr val="000000"/>
              </a:buClr>
              <a:buChar char="-"/>
              <a:tabLst>
                <a:tab pos="265430" algn="l"/>
                <a:tab pos="266065" algn="l"/>
                <a:tab pos="765175" algn="l"/>
                <a:tab pos="2045970" algn="l"/>
                <a:tab pos="3185795" algn="l"/>
                <a:tab pos="3395979" algn="l"/>
                <a:tab pos="4857750" algn="l"/>
                <a:tab pos="5200650" algn="l"/>
                <a:tab pos="7164070" algn="l"/>
                <a:tab pos="7589520" algn="l"/>
              </a:tabLst>
            </a:pPr>
            <a:r>
              <a:rPr sz="2200" b="1" spc="-5" dirty="0">
                <a:solidFill>
                  <a:srgbClr val="CC0099"/>
                </a:solidFill>
                <a:latin typeface="Calibri"/>
                <a:cs typeface="Calibri"/>
              </a:rPr>
              <a:t>Blé	</a:t>
            </a:r>
            <a:r>
              <a:rPr sz="2200" b="1" spc="-5" dirty="0">
                <a:latin typeface="Calibri"/>
                <a:cs typeface="Calibri"/>
              </a:rPr>
              <a:t>(certaines	</a:t>
            </a:r>
            <a:r>
              <a:rPr sz="2200" b="1" spc="-10" dirty="0">
                <a:latin typeface="Calibri"/>
                <a:cs typeface="Calibri"/>
              </a:rPr>
              <a:t>variétés)	</a:t>
            </a:r>
            <a:r>
              <a:rPr sz="2200" b="1" spc="-5" dirty="0">
                <a:latin typeface="Calibri"/>
                <a:cs typeface="Calibri"/>
              </a:rPr>
              <a:t>:	</a:t>
            </a:r>
            <a:r>
              <a:rPr sz="2200" b="1" spc="-10" dirty="0">
                <a:latin typeface="Calibri"/>
                <a:cs typeface="Calibri"/>
              </a:rPr>
              <a:t>permettent	</a:t>
            </a:r>
            <a:r>
              <a:rPr sz="2200" b="1" dirty="0">
                <a:latin typeface="Calibri"/>
                <a:cs typeface="Calibri"/>
              </a:rPr>
              <a:t>le	</a:t>
            </a:r>
            <a:r>
              <a:rPr sz="2200" b="1" spc="-10" dirty="0">
                <a:latin typeface="Calibri"/>
                <a:cs typeface="Calibri"/>
              </a:rPr>
              <a:t>développement	</a:t>
            </a:r>
            <a:r>
              <a:rPr sz="2200" b="1" dirty="0">
                <a:latin typeface="Calibri"/>
                <a:cs typeface="Calibri"/>
              </a:rPr>
              <a:t>de	</a:t>
            </a:r>
            <a:r>
              <a:rPr sz="2200" b="1" spc="-5" dirty="0">
                <a:latin typeface="Calibri"/>
                <a:cs typeface="Calibri"/>
              </a:rPr>
              <a:t>bactéries</a:t>
            </a:r>
            <a:endParaRPr sz="2200">
              <a:latin typeface="Calibri"/>
              <a:cs typeface="Calibri"/>
            </a:endParaRPr>
          </a:p>
          <a:p>
            <a:pPr marL="47625">
              <a:lnSpc>
                <a:spcPct val="100000"/>
              </a:lnSpc>
              <a:spcBef>
                <a:spcPts val="5"/>
              </a:spcBef>
            </a:pPr>
            <a:r>
              <a:rPr sz="2200" b="1" spc="-20" dirty="0">
                <a:latin typeface="Calibri"/>
                <a:cs typeface="Calibri"/>
              </a:rPr>
              <a:t>défavorables</a:t>
            </a:r>
            <a:r>
              <a:rPr sz="2200" b="1" spc="5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aux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i="1" dirty="0">
                <a:latin typeface="Calibri"/>
                <a:cs typeface="Calibri"/>
              </a:rPr>
              <a:t>Pythium</a:t>
            </a:r>
            <a:r>
              <a:rPr sz="2200" b="1" i="1" spc="2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spp.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et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à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i="1" spc="-10" dirty="0">
                <a:latin typeface="Calibri"/>
                <a:cs typeface="Calibri"/>
              </a:rPr>
              <a:t>Rhizoctonia</a:t>
            </a:r>
            <a:r>
              <a:rPr sz="2200" b="1" i="1" spc="5" dirty="0">
                <a:latin typeface="Calibri"/>
                <a:cs typeface="Calibri"/>
              </a:rPr>
              <a:t> </a:t>
            </a:r>
            <a:r>
              <a:rPr sz="2200" b="1" i="1" spc="-5" dirty="0">
                <a:latin typeface="Calibri"/>
                <a:cs typeface="Calibri"/>
              </a:rPr>
              <a:t>solani</a:t>
            </a:r>
            <a:r>
              <a:rPr sz="2200" b="1" spc="-5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  <a:p>
            <a:pPr marL="47625" marR="38735">
              <a:lnSpc>
                <a:spcPct val="100000"/>
              </a:lnSpc>
              <a:buClr>
                <a:srgbClr val="000000"/>
              </a:buClr>
              <a:buChar char="-"/>
              <a:tabLst>
                <a:tab pos="210185" algn="l"/>
              </a:tabLst>
            </a:pPr>
            <a:r>
              <a:rPr sz="2200" b="1" spc="-10" dirty="0">
                <a:solidFill>
                  <a:srgbClr val="CC0099"/>
                </a:solidFill>
                <a:latin typeface="Calibri"/>
                <a:cs typeface="Calibri"/>
              </a:rPr>
              <a:t>Crucifères</a:t>
            </a:r>
            <a:r>
              <a:rPr sz="2200" b="1" spc="135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:</a:t>
            </a:r>
            <a:r>
              <a:rPr sz="2200" b="1" spc="13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produisent</a:t>
            </a:r>
            <a:r>
              <a:rPr sz="2200" b="1" spc="10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des</a:t>
            </a:r>
            <a:r>
              <a:rPr sz="2200" b="1" spc="11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glucosinolates</a:t>
            </a:r>
            <a:r>
              <a:rPr sz="2200" b="1" spc="114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dont</a:t>
            </a:r>
            <a:r>
              <a:rPr sz="2200" b="1" spc="12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les</a:t>
            </a:r>
            <a:r>
              <a:rPr sz="2200" b="1" spc="114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produits</a:t>
            </a:r>
            <a:r>
              <a:rPr sz="2200" b="1" spc="12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d'hydrolyses </a:t>
            </a:r>
            <a:r>
              <a:rPr sz="2200" b="1" spc="-484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sont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des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composés</a:t>
            </a:r>
            <a:r>
              <a:rPr sz="2200" b="1" spc="5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soufrés</a:t>
            </a:r>
            <a:r>
              <a:rPr sz="2200" b="1" spc="3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biocides.</a:t>
            </a:r>
            <a:endParaRPr sz="2200">
              <a:latin typeface="Calibri"/>
              <a:cs typeface="Calibri"/>
            </a:endParaRPr>
          </a:p>
          <a:p>
            <a:pPr marL="196850" indent="-149860">
              <a:lnSpc>
                <a:spcPct val="100000"/>
              </a:lnSpc>
              <a:buClr>
                <a:srgbClr val="000000"/>
              </a:buClr>
              <a:buChar char="-"/>
              <a:tabLst>
                <a:tab pos="197485" algn="l"/>
              </a:tabLst>
            </a:pPr>
            <a:r>
              <a:rPr sz="2200" b="1" spc="-5" dirty="0">
                <a:solidFill>
                  <a:srgbClr val="CC0099"/>
                </a:solidFill>
                <a:latin typeface="Calibri"/>
                <a:cs typeface="Calibri"/>
              </a:rPr>
              <a:t>Alliacées</a:t>
            </a:r>
            <a:r>
              <a:rPr sz="2200" b="1" spc="15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CC0099"/>
                </a:solidFill>
                <a:latin typeface="Calibri"/>
                <a:cs typeface="Calibri"/>
              </a:rPr>
              <a:t>/</a:t>
            </a:r>
            <a:r>
              <a:rPr sz="2200" b="1" spc="15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CC0099"/>
                </a:solidFill>
                <a:latin typeface="Calibri"/>
                <a:cs typeface="Calibri"/>
              </a:rPr>
              <a:t>Liliacées</a:t>
            </a:r>
            <a:r>
              <a:rPr sz="2200" b="1" spc="5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200" b="1" spc="-25" dirty="0">
                <a:latin typeface="Calibri"/>
                <a:cs typeface="Calibri"/>
              </a:rPr>
              <a:t>avec</a:t>
            </a:r>
            <a:r>
              <a:rPr sz="2200" b="1" spc="4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les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composés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soufrés</a:t>
            </a:r>
            <a:endParaRPr sz="2200">
              <a:latin typeface="Calibri"/>
              <a:cs typeface="Calibri"/>
            </a:endParaRPr>
          </a:p>
          <a:p>
            <a:pPr marL="196850" indent="-149860">
              <a:lnSpc>
                <a:spcPct val="100000"/>
              </a:lnSpc>
              <a:buClr>
                <a:srgbClr val="000000"/>
              </a:buClr>
              <a:buChar char="-"/>
              <a:tabLst>
                <a:tab pos="197485" algn="l"/>
              </a:tabLst>
            </a:pPr>
            <a:r>
              <a:rPr sz="2200" b="1" spc="-10" dirty="0">
                <a:solidFill>
                  <a:srgbClr val="CC0099"/>
                </a:solidFill>
                <a:latin typeface="Calibri"/>
                <a:cs typeface="Calibri"/>
              </a:rPr>
              <a:t>Brassicacées</a:t>
            </a:r>
            <a:r>
              <a:rPr sz="2200" b="1" spc="25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(radis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fourrager…)</a:t>
            </a:r>
            <a:r>
              <a:rPr sz="2200" b="1" spc="6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pour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les </a:t>
            </a:r>
            <a:r>
              <a:rPr sz="2200" b="1" spc="-10" dirty="0">
                <a:latin typeface="Calibri"/>
                <a:cs typeface="Calibri"/>
              </a:rPr>
              <a:t>glucosinolates</a:t>
            </a:r>
            <a:endParaRPr sz="2200">
              <a:latin typeface="Calibri"/>
              <a:cs typeface="Calibri"/>
            </a:endParaRPr>
          </a:p>
          <a:p>
            <a:pPr marL="196850" indent="-149860">
              <a:lnSpc>
                <a:spcPct val="100000"/>
              </a:lnSpc>
              <a:buClr>
                <a:srgbClr val="000000"/>
              </a:buClr>
              <a:buChar char="-"/>
              <a:tabLst>
                <a:tab pos="197485" algn="l"/>
              </a:tabLst>
            </a:pPr>
            <a:r>
              <a:rPr sz="2200" b="1" spc="-15" dirty="0">
                <a:solidFill>
                  <a:srgbClr val="CC0099"/>
                </a:solidFill>
                <a:latin typeface="Calibri"/>
                <a:cs typeface="Calibri"/>
              </a:rPr>
              <a:t>Poacées</a:t>
            </a:r>
            <a:r>
              <a:rPr sz="2200" b="1" spc="55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(sorgho…)</a:t>
            </a:r>
            <a:r>
              <a:rPr sz="2200" b="1" spc="3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pour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leur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teneur</a:t>
            </a:r>
            <a:r>
              <a:rPr sz="2200" b="1" spc="3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en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acide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cyhanidrique/durhinne</a:t>
            </a:r>
            <a:endParaRPr sz="2200">
              <a:latin typeface="Calibri"/>
              <a:cs typeface="Calibri"/>
            </a:endParaRPr>
          </a:p>
          <a:p>
            <a:pPr marL="47625" marR="40005">
              <a:lnSpc>
                <a:spcPct val="100000"/>
              </a:lnSpc>
              <a:buClr>
                <a:srgbClr val="000000"/>
              </a:buClr>
              <a:buChar char="-"/>
              <a:tabLst>
                <a:tab pos="249554" algn="l"/>
              </a:tabLst>
            </a:pPr>
            <a:r>
              <a:rPr sz="2200" b="1" spc="-15" dirty="0">
                <a:solidFill>
                  <a:srgbClr val="CC0099"/>
                </a:solidFill>
                <a:latin typeface="Calibri"/>
                <a:cs typeface="Calibri"/>
              </a:rPr>
              <a:t>Asteracées</a:t>
            </a:r>
            <a:r>
              <a:rPr sz="2200" b="1" spc="420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CC0099"/>
                </a:solidFill>
                <a:latin typeface="Calibri"/>
                <a:cs typeface="Calibri"/>
              </a:rPr>
              <a:t>(composées)</a:t>
            </a:r>
            <a:r>
              <a:rPr sz="2200" b="1" spc="440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(chardon,</a:t>
            </a:r>
            <a:r>
              <a:rPr sz="2200" b="1" spc="409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gerbera…)</a:t>
            </a:r>
            <a:r>
              <a:rPr sz="2200" b="1" spc="43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pour</a:t>
            </a:r>
            <a:r>
              <a:rPr sz="2200" b="1" spc="43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leurs</a:t>
            </a:r>
            <a:r>
              <a:rPr sz="2200" b="1" spc="43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effets</a:t>
            </a:r>
            <a:r>
              <a:rPr sz="2200" b="1" spc="43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sur</a:t>
            </a:r>
            <a:r>
              <a:rPr sz="2200" b="1" spc="41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les </a:t>
            </a:r>
            <a:r>
              <a:rPr sz="2200" b="1" spc="-48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nématodes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…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…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404606" y="6447704"/>
            <a:ext cx="22860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26</a:t>
            </a:fld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21691" y="219583"/>
            <a:ext cx="8704580" cy="6038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4154" indent="-212090" algn="just">
              <a:lnSpc>
                <a:spcPct val="100000"/>
              </a:lnSpc>
              <a:spcBef>
                <a:spcPts val="100"/>
              </a:spcBef>
              <a:buSzPct val="83333"/>
              <a:buChar char="●"/>
              <a:tabLst>
                <a:tab pos="224790" algn="l"/>
              </a:tabLst>
            </a:pPr>
            <a:r>
              <a:rPr sz="2400" b="1" spc="-15" dirty="0">
                <a:solidFill>
                  <a:srgbClr val="0000FF"/>
                </a:solidFill>
                <a:latin typeface="Calibri"/>
                <a:cs typeface="Calibri"/>
              </a:rPr>
              <a:t>Plantes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 relais</a:t>
            </a:r>
            <a:r>
              <a:rPr sz="2400" b="1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-</a:t>
            </a:r>
            <a:r>
              <a:rPr sz="2400" b="1" spc="-15" dirty="0">
                <a:solidFill>
                  <a:srgbClr val="0000FF"/>
                </a:solidFill>
                <a:latin typeface="Calibri"/>
                <a:cs typeface="Calibri"/>
              </a:rPr>
              <a:t> Plantes</a:t>
            </a:r>
            <a:r>
              <a:rPr sz="2400" b="1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00FF"/>
                </a:solidFill>
                <a:latin typeface="Calibri"/>
                <a:cs typeface="Calibri"/>
              </a:rPr>
              <a:t>refuges</a:t>
            </a:r>
            <a:endParaRPr sz="2400">
              <a:latin typeface="Calibri"/>
              <a:cs typeface="Calibri"/>
            </a:endParaRPr>
          </a:p>
          <a:p>
            <a:pPr marL="12700" marR="9525" algn="just">
              <a:lnSpc>
                <a:spcPct val="100000"/>
              </a:lnSpc>
              <a:spcBef>
                <a:spcPts val="20"/>
              </a:spcBef>
            </a:pPr>
            <a:r>
              <a:rPr sz="2200" b="1" spc="-40" dirty="0">
                <a:latin typeface="Calibri"/>
                <a:cs typeface="Calibri"/>
              </a:rPr>
              <a:t>L’arrivée</a:t>
            </a:r>
            <a:r>
              <a:rPr sz="2200" b="1" spc="-3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des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auxiliaires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(prédateurs</a:t>
            </a:r>
            <a:r>
              <a:rPr sz="2200" b="1" spc="-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et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parasitoïdes)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40" dirty="0">
                <a:latin typeface="Calibri"/>
                <a:cs typeface="Calibri"/>
              </a:rPr>
              <a:t>n’est</a:t>
            </a:r>
            <a:r>
              <a:rPr sz="2200" b="1" spc="-3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pas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toujours 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synchrone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25" dirty="0">
                <a:latin typeface="Calibri"/>
                <a:cs typeface="Calibri"/>
              </a:rPr>
              <a:t>avec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l’arrivée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des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25" dirty="0">
                <a:latin typeface="Calibri"/>
                <a:cs typeface="Calibri"/>
              </a:rPr>
              <a:t>ravageurs.</a:t>
            </a:r>
            <a:endParaRPr sz="2200">
              <a:latin typeface="Calibri"/>
              <a:cs typeface="Calibri"/>
            </a:endParaRPr>
          </a:p>
          <a:p>
            <a:pPr marL="12700" marR="8890" algn="just">
              <a:lnSpc>
                <a:spcPct val="100000"/>
              </a:lnSpc>
              <a:buChar char="-"/>
              <a:tabLst>
                <a:tab pos="203200" algn="l"/>
              </a:tabLst>
            </a:pPr>
            <a:r>
              <a:rPr sz="2200" b="1" spc="-5" dirty="0">
                <a:latin typeface="Calibri"/>
                <a:cs typeface="Calibri"/>
              </a:rPr>
              <a:t>Il </a:t>
            </a:r>
            <a:r>
              <a:rPr sz="2200" b="1" spc="-15" dirty="0">
                <a:latin typeface="Calibri"/>
                <a:cs typeface="Calibri"/>
              </a:rPr>
              <a:t>est </a:t>
            </a:r>
            <a:r>
              <a:rPr sz="2200" b="1" spc="-5" dirty="0">
                <a:latin typeface="Calibri"/>
                <a:cs typeface="Calibri"/>
              </a:rPr>
              <a:t>possible </a:t>
            </a:r>
            <a:r>
              <a:rPr sz="2200" b="1" dirty="0">
                <a:latin typeface="Calibri"/>
                <a:cs typeface="Calibri"/>
              </a:rPr>
              <a:t>de </a:t>
            </a:r>
            <a:r>
              <a:rPr sz="2200" b="1" spc="-10" dirty="0">
                <a:latin typeface="Calibri"/>
                <a:cs typeface="Calibri"/>
              </a:rPr>
              <a:t>favoriser </a:t>
            </a:r>
            <a:r>
              <a:rPr sz="2200" b="1" spc="5" dirty="0">
                <a:latin typeface="Calibri"/>
                <a:cs typeface="Calibri"/>
              </a:rPr>
              <a:t>le </a:t>
            </a:r>
            <a:r>
              <a:rPr sz="2200" b="1" spc="-10" dirty="0">
                <a:latin typeface="Calibri"/>
                <a:cs typeface="Calibri"/>
              </a:rPr>
              <a:t>développement </a:t>
            </a:r>
            <a:r>
              <a:rPr sz="2200" b="1" spc="-15" dirty="0">
                <a:latin typeface="Calibri"/>
                <a:cs typeface="Calibri"/>
              </a:rPr>
              <a:t>d’un </a:t>
            </a:r>
            <a:r>
              <a:rPr sz="2200" b="1" spc="-10" dirty="0">
                <a:solidFill>
                  <a:srgbClr val="0000FF"/>
                </a:solidFill>
                <a:latin typeface="Calibri"/>
                <a:cs typeface="Calibri"/>
              </a:rPr>
              <a:t>autre </a:t>
            </a:r>
            <a:r>
              <a:rPr sz="2200" b="1" spc="-25" dirty="0">
                <a:solidFill>
                  <a:srgbClr val="0000FF"/>
                </a:solidFill>
                <a:latin typeface="Calibri"/>
                <a:cs typeface="Calibri"/>
              </a:rPr>
              <a:t>ravageur </a:t>
            </a:r>
            <a:r>
              <a:rPr sz="2200" b="1" spc="-5" dirty="0">
                <a:latin typeface="Calibri"/>
                <a:cs typeface="Calibri"/>
              </a:rPr>
              <a:t>plus 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00FF"/>
                </a:solidFill>
                <a:latin typeface="Calibri"/>
                <a:cs typeface="Calibri"/>
              </a:rPr>
              <a:t>précoce </a:t>
            </a: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mais </a:t>
            </a:r>
            <a:r>
              <a:rPr sz="2200" b="1" spc="-10" dirty="0">
                <a:solidFill>
                  <a:srgbClr val="0000FF"/>
                </a:solidFill>
                <a:latin typeface="Calibri"/>
                <a:cs typeface="Calibri"/>
              </a:rPr>
              <a:t>non </a:t>
            </a: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nuisible </a:t>
            </a:r>
            <a:r>
              <a:rPr sz="2200" b="1" spc="-5" dirty="0">
                <a:latin typeface="Calibri"/>
                <a:cs typeface="Calibri"/>
              </a:rPr>
              <a:t>pour la </a:t>
            </a:r>
            <a:r>
              <a:rPr sz="2200" b="1" spc="-10" dirty="0">
                <a:latin typeface="Calibri"/>
                <a:cs typeface="Calibri"/>
              </a:rPr>
              <a:t>culture considérée, également favoriser </a:t>
            </a:r>
            <a:r>
              <a:rPr sz="2200" b="1" spc="-5" dirty="0">
                <a:latin typeface="Calibri"/>
                <a:cs typeface="Calibri"/>
              </a:rPr>
              <a:t> le </a:t>
            </a:r>
            <a:r>
              <a:rPr sz="2200" b="1" spc="-10" dirty="0">
                <a:latin typeface="Calibri"/>
                <a:cs typeface="Calibri"/>
              </a:rPr>
              <a:t>développement </a:t>
            </a:r>
            <a:r>
              <a:rPr sz="2200" b="1" spc="-5" dirty="0">
                <a:latin typeface="Calibri"/>
                <a:cs typeface="Calibri"/>
              </a:rPr>
              <a:t>de </a:t>
            </a:r>
            <a:r>
              <a:rPr sz="2200" b="1" spc="-10" dirty="0">
                <a:latin typeface="Calibri"/>
                <a:cs typeface="Calibri"/>
              </a:rPr>
              <a:t>parasitoïdes polyphages et </a:t>
            </a:r>
            <a:r>
              <a:rPr sz="2200" b="1" dirty="0">
                <a:latin typeface="Calibri"/>
                <a:cs typeface="Calibri"/>
              </a:rPr>
              <a:t>de </a:t>
            </a:r>
            <a:r>
              <a:rPr sz="2200" b="1" spc="-15" dirty="0">
                <a:latin typeface="Calibri"/>
                <a:cs typeface="Calibri"/>
              </a:rPr>
              <a:t>prédateurs: </a:t>
            </a:r>
            <a:r>
              <a:rPr sz="2200" b="1" spc="-5" dirty="0">
                <a:latin typeface="Calibri"/>
                <a:cs typeface="Calibri"/>
              </a:rPr>
              <a:t>assurer la 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00FF"/>
                </a:solidFill>
                <a:latin typeface="Calibri"/>
                <a:cs typeface="Calibri"/>
              </a:rPr>
              <a:t>présence</a:t>
            </a:r>
            <a:r>
              <a:rPr sz="2200" b="1" spc="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de</a:t>
            </a:r>
            <a:r>
              <a:rPr sz="2200" b="1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0000FF"/>
                </a:solidFill>
                <a:latin typeface="Calibri"/>
                <a:cs typeface="Calibri"/>
              </a:rPr>
              <a:t>l’auxiliaire</a:t>
            </a:r>
            <a:r>
              <a:rPr sz="2200" b="1" spc="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000FF"/>
                </a:solidFill>
                <a:latin typeface="Calibri"/>
                <a:cs typeface="Calibri"/>
              </a:rPr>
              <a:t>recherché</a:t>
            </a:r>
            <a:r>
              <a:rPr sz="2200" b="1" spc="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25" dirty="0">
                <a:latin typeface="Calibri"/>
                <a:cs typeface="Calibri"/>
              </a:rPr>
              <a:t>avant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l’arrivée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du</a:t>
            </a:r>
            <a:r>
              <a:rPr sz="2200" b="1" spc="-10" dirty="0">
                <a:latin typeface="Calibri"/>
                <a:cs typeface="Calibri"/>
              </a:rPr>
              <a:t> </a:t>
            </a:r>
            <a:r>
              <a:rPr sz="2200" b="1" spc="-25" dirty="0">
                <a:latin typeface="Calibri"/>
                <a:cs typeface="Calibri"/>
              </a:rPr>
              <a:t>ravageur</a:t>
            </a:r>
            <a:r>
              <a:rPr sz="2200" b="1" spc="4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sur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la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culture.</a:t>
            </a:r>
            <a:endParaRPr sz="2200">
              <a:latin typeface="Calibri"/>
              <a:cs typeface="Calibri"/>
            </a:endParaRPr>
          </a:p>
          <a:p>
            <a:pPr marL="12700" marR="9525" algn="just">
              <a:lnSpc>
                <a:spcPct val="100000"/>
              </a:lnSpc>
              <a:buChar char="-"/>
              <a:tabLst>
                <a:tab pos="259715" algn="l"/>
              </a:tabLst>
            </a:pPr>
            <a:r>
              <a:rPr sz="2200" b="1" spc="-5" dirty="0">
                <a:latin typeface="Calibri"/>
                <a:cs typeface="Calibri"/>
              </a:rPr>
              <a:t>Les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CC0099"/>
                </a:solidFill>
                <a:latin typeface="Calibri"/>
                <a:cs typeface="Calibri"/>
              </a:rPr>
              <a:t>plantes</a:t>
            </a:r>
            <a:r>
              <a:rPr sz="2200" b="1" spc="-5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CC0099"/>
                </a:solidFill>
                <a:latin typeface="Calibri"/>
                <a:cs typeface="Calibri"/>
              </a:rPr>
              <a:t>refuges</a:t>
            </a:r>
            <a:r>
              <a:rPr sz="2200" b="1" spc="-10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interviennent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plutôt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CC0099"/>
                </a:solidFill>
                <a:latin typeface="Calibri"/>
                <a:cs typeface="Calibri"/>
              </a:rPr>
              <a:t>en</a:t>
            </a:r>
            <a:r>
              <a:rPr sz="2200" b="1" dirty="0">
                <a:solidFill>
                  <a:srgbClr val="CC0099"/>
                </a:solidFill>
                <a:latin typeface="Calibri"/>
                <a:cs typeface="Calibri"/>
              </a:rPr>
              <a:t> fin</a:t>
            </a:r>
            <a:r>
              <a:rPr sz="2200" b="1" spc="5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CC0099"/>
                </a:solidFill>
                <a:latin typeface="Calibri"/>
                <a:cs typeface="Calibri"/>
              </a:rPr>
              <a:t>de</a:t>
            </a:r>
            <a:r>
              <a:rPr sz="2200" b="1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CC0099"/>
                </a:solidFill>
                <a:latin typeface="Calibri"/>
                <a:cs typeface="Calibri"/>
              </a:rPr>
              <a:t>culture</a:t>
            </a:r>
            <a:r>
              <a:rPr sz="2200" b="1" spc="-5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afin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de 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permettre </a:t>
            </a:r>
            <a:r>
              <a:rPr sz="2200" b="1" spc="-5" dirty="0">
                <a:latin typeface="Calibri"/>
                <a:cs typeface="Calibri"/>
              </a:rPr>
              <a:t>aux </a:t>
            </a:r>
            <a:r>
              <a:rPr sz="2200" b="1" spc="-10" dirty="0">
                <a:latin typeface="Calibri"/>
                <a:cs typeface="Calibri"/>
              </a:rPr>
              <a:t>auxiliaires </a:t>
            </a:r>
            <a:r>
              <a:rPr sz="2200" b="1" dirty="0">
                <a:latin typeface="Calibri"/>
                <a:cs typeface="Calibri"/>
              </a:rPr>
              <a:t>de </a:t>
            </a:r>
            <a:r>
              <a:rPr sz="2200" b="1" spc="-5" dirty="0">
                <a:latin typeface="Calibri"/>
                <a:cs typeface="Calibri"/>
              </a:rPr>
              <a:t>trouver de quoi </a:t>
            </a:r>
            <a:r>
              <a:rPr sz="2200" b="1" spc="-20" dirty="0">
                <a:latin typeface="Calibri"/>
                <a:cs typeface="Calibri"/>
              </a:rPr>
              <a:t>s’alimenter </a:t>
            </a:r>
            <a:r>
              <a:rPr sz="2200" b="1" spc="-5" dirty="0">
                <a:latin typeface="Calibri"/>
                <a:cs typeface="Calibri"/>
              </a:rPr>
              <a:t>et se </a:t>
            </a:r>
            <a:r>
              <a:rPr sz="2200" b="1" spc="-10" dirty="0">
                <a:latin typeface="Calibri"/>
                <a:cs typeface="Calibri"/>
              </a:rPr>
              <a:t>maintenir </a:t>
            </a:r>
            <a:r>
              <a:rPr sz="2200" b="1" spc="-5" dirty="0">
                <a:latin typeface="Calibri"/>
                <a:cs typeface="Calibri"/>
              </a:rPr>
              <a:t> dans </a:t>
            </a:r>
            <a:r>
              <a:rPr sz="2200" b="1" spc="-25" dirty="0">
                <a:latin typeface="Calibri"/>
                <a:cs typeface="Calibri"/>
              </a:rPr>
              <a:t>l’environnement</a:t>
            </a:r>
            <a:r>
              <a:rPr sz="2200" b="1" spc="4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…</a:t>
            </a:r>
            <a:endParaRPr sz="2200">
              <a:latin typeface="Calibri"/>
              <a:cs typeface="Calibri"/>
            </a:endParaRPr>
          </a:p>
          <a:p>
            <a:pPr marL="225425" indent="-212725" algn="just">
              <a:lnSpc>
                <a:spcPct val="100000"/>
              </a:lnSpc>
              <a:spcBef>
                <a:spcPts val="969"/>
              </a:spcBef>
              <a:buSzPct val="83333"/>
              <a:buChar char="●"/>
              <a:tabLst>
                <a:tab pos="226060" algn="l"/>
              </a:tabLst>
            </a:pPr>
            <a:r>
              <a:rPr sz="2400" b="1" spc="-15" dirty="0">
                <a:solidFill>
                  <a:srgbClr val="0000FF"/>
                </a:solidFill>
                <a:latin typeface="Calibri"/>
                <a:cs typeface="Calibri"/>
              </a:rPr>
              <a:t>Plantes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00FF"/>
                </a:solidFill>
                <a:latin typeface="Calibri"/>
                <a:cs typeface="Calibri"/>
              </a:rPr>
              <a:t>attractives</a:t>
            </a:r>
            <a:r>
              <a:rPr sz="2400" b="1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ou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 répulsives</a:t>
            </a:r>
            <a:endParaRPr sz="2400">
              <a:latin typeface="Calibri"/>
              <a:cs typeface="Calibri"/>
            </a:endParaRPr>
          </a:p>
          <a:p>
            <a:pPr marL="13335" marR="5080" algn="just">
              <a:lnSpc>
                <a:spcPct val="100000"/>
              </a:lnSpc>
              <a:spcBef>
                <a:spcPts val="25"/>
              </a:spcBef>
              <a:buChar char="-"/>
              <a:tabLst>
                <a:tab pos="206375" algn="l"/>
              </a:tabLst>
            </a:pPr>
            <a:r>
              <a:rPr sz="2000" b="1" dirty="0">
                <a:latin typeface="Calibri"/>
                <a:cs typeface="Calibri"/>
              </a:rPr>
              <a:t>Il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est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possible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jouer,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par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les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substances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attractives</a:t>
            </a:r>
            <a:r>
              <a:rPr sz="2000" b="1" spc="-10" dirty="0">
                <a:latin typeface="Calibri"/>
                <a:cs typeface="Calibri"/>
              </a:rPr>
              <a:t> caractéristiques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d’une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espèce, sur la </a:t>
            </a:r>
            <a:r>
              <a:rPr sz="2000" b="1" spc="-10" dirty="0">
                <a:latin typeface="Calibri"/>
                <a:cs typeface="Calibri"/>
              </a:rPr>
              <a:t>communication plante-insecte, en détournant </a:t>
            </a:r>
            <a:r>
              <a:rPr sz="2000" b="1" spc="-5" dirty="0">
                <a:latin typeface="Calibri"/>
                <a:cs typeface="Calibri"/>
              </a:rPr>
              <a:t>les </a:t>
            </a:r>
            <a:r>
              <a:rPr sz="2000" b="1" spc="-20" dirty="0">
                <a:solidFill>
                  <a:srgbClr val="CC0099"/>
                </a:solidFill>
                <a:latin typeface="Calibri"/>
                <a:cs typeface="Calibri"/>
              </a:rPr>
              <a:t>ravageurs </a:t>
            </a:r>
            <a:r>
              <a:rPr sz="2000" b="1" dirty="0">
                <a:latin typeface="Calibri"/>
                <a:cs typeface="Calibri"/>
              </a:rPr>
              <a:t>de </a:t>
            </a:r>
            <a:r>
              <a:rPr sz="2000" b="1" spc="-5" dirty="0">
                <a:latin typeface="Calibri"/>
                <a:cs typeface="Calibri"/>
              </a:rPr>
              <a:t>la 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culture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à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30" dirty="0">
                <a:latin typeface="Calibri"/>
                <a:cs typeface="Calibri"/>
              </a:rPr>
              <a:t>protéger.</a:t>
            </a:r>
            <a:endParaRPr sz="2000">
              <a:latin typeface="Calibri"/>
              <a:cs typeface="Calibri"/>
            </a:endParaRPr>
          </a:p>
          <a:p>
            <a:pPr marL="13335" marR="5080" algn="just">
              <a:lnSpc>
                <a:spcPct val="100000"/>
              </a:lnSpc>
              <a:spcBef>
                <a:spcPts val="5"/>
              </a:spcBef>
              <a:buChar char="-"/>
              <a:tabLst>
                <a:tab pos="158750" algn="l"/>
              </a:tabLst>
            </a:pPr>
            <a:r>
              <a:rPr sz="2000" b="1" spc="-15" dirty="0">
                <a:latin typeface="Calibri"/>
                <a:cs typeface="Calibri"/>
              </a:rPr>
              <a:t>Différentes </a:t>
            </a:r>
            <a:r>
              <a:rPr sz="2000" b="1" spc="-10" dirty="0">
                <a:latin typeface="Calibri"/>
                <a:cs typeface="Calibri"/>
              </a:rPr>
              <a:t>plantes ont montré </a:t>
            </a:r>
            <a:r>
              <a:rPr sz="2000" b="1" dirty="0">
                <a:latin typeface="Calibri"/>
                <a:cs typeface="Calibri"/>
              </a:rPr>
              <a:t>des </a:t>
            </a:r>
            <a:r>
              <a:rPr sz="2000" b="1" spc="-10" dirty="0">
                <a:latin typeface="Calibri"/>
                <a:cs typeface="Calibri"/>
              </a:rPr>
              <a:t>propriétés répulsives </a:t>
            </a:r>
            <a:r>
              <a:rPr sz="2000" b="1" dirty="0">
                <a:latin typeface="Calibri"/>
                <a:cs typeface="Calibri"/>
              </a:rPr>
              <a:t>: </a:t>
            </a:r>
            <a:r>
              <a:rPr sz="2000" b="1" spc="-5" dirty="0">
                <a:solidFill>
                  <a:srgbClr val="CC0099"/>
                </a:solidFill>
                <a:latin typeface="Calibri"/>
                <a:cs typeface="Calibri"/>
              </a:rPr>
              <a:t>sauge</a:t>
            </a:r>
            <a:r>
              <a:rPr sz="2000" b="1" spc="-5" dirty="0">
                <a:latin typeface="Calibri"/>
                <a:cs typeface="Calibri"/>
              </a:rPr>
              <a:t>, </a:t>
            </a:r>
            <a:r>
              <a:rPr sz="2000" b="1" spc="-5" dirty="0">
                <a:solidFill>
                  <a:srgbClr val="CC0099"/>
                </a:solidFill>
                <a:latin typeface="Calibri"/>
                <a:cs typeface="Calibri"/>
              </a:rPr>
              <a:t>romarin</a:t>
            </a:r>
            <a:r>
              <a:rPr sz="2000" b="1" spc="-5" dirty="0">
                <a:latin typeface="Calibri"/>
                <a:cs typeface="Calibri"/>
              </a:rPr>
              <a:t>, </a:t>
            </a:r>
            <a:r>
              <a:rPr sz="2000" b="1" spc="-10" dirty="0">
                <a:solidFill>
                  <a:srgbClr val="CC0099"/>
                </a:solidFill>
                <a:latin typeface="Calibri"/>
                <a:cs typeface="Calibri"/>
              </a:rPr>
              <a:t>thym</a:t>
            </a:r>
            <a:r>
              <a:rPr sz="2000" b="1" spc="-10" dirty="0">
                <a:latin typeface="Calibri"/>
                <a:cs typeface="Calibri"/>
              </a:rPr>
              <a:t>, 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C0099"/>
                </a:solidFill>
                <a:latin typeface="Calibri"/>
                <a:cs typeface="Calibri"/>
              </a:rPr>
              <a:t>coriandre</a:t>
            </a:r>
            <a:r>
              <a:rPr sz="2000" b="1" spc="-15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…</a:t>
            </a:r>
            <a:endParaRPr sz="2000">
              <a:latin typeface="Calibri"/>
              <a:cs typeface="Calibri"/>
            </a:endParaRPr>
          </a:p>
          <a:p>
            <a:pPr marL="928369" algn="just">
              <a:lnSpc>
                <a:spcPct val="100000"/>
              </a:lnSpc>
            </a:pPr>
            <a:r>
              <a:rPr sz="2000" b="1" spc="-15" dirty="0">
                <a:latin typeface="Calibri"/>
                <a:cs typeface="Calibri"/>
              </a:rPr>
              <a:t>Par</a:t>
            </a:r>
            <a:r>
              <a:rPr sz="2000" b="1" spc="54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exemple,</a:t>
            </a:r>
            <a:r>
              <a:rPr sz="2000" b="1" spc="54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l’association</a:t>
            </a:r>
            <a:r>
              <a:rPr sz="2000" b="1" spc="5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</a:t>
            </a:r>
            <a:r>
              <a:rPr sz="2000" b="1" spc="5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la</a:t>
            </a:r>
            <a:r>
              <a:rPr sz="2000" b="1" spc="545" dirty="0"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Calibri"/>
                <a:cs typeface="Calibri"/>
              </a:rPr>
              <a:t>coriandre</a:t>
            </a:r>
            <a:r>
              <a:rPr sz="2000" b="1" spc="5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avec</a:t>
            </a:r>
            <a:r>
              <a:rPr sz="2000" b="1" spc="54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la</a:t>
            </a:r>
            <a:r>
              <a:rPr sz="2000" b="1" spc="54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culture</a:t>
            </a:r>
            <a:r>
              <a:rPr sz="2000" b="1" spc="5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</a:t>
            </a:r>
            <a:r>
              <a:rPr sz="2000" b="1" spc="545" dirty="0"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000FF"/>
                </a:solidFill>
                <a:latin typeface="Calibri"/>
                <a:cs typeface="Calibri"/>
              </a:rPr>
              <a:t>tomate</a:t>
            </a:r>
            <a:endParaRPr sz="2000">
              <a:latin typeface="Calibri"/>
              <a:cs typeface="Calibri"/>
            </a:endParaRPr>
          </a:p>
          <a:p>
            <a:pPr marL="928369" algn="just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peut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réduire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l’abondance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0000FF"/>
                </a:solidFill>
                <a:latin typeface="Calibri"/>
                <a:cs typeface="Calibri"/>
              </a:rPr>
              <a:t>Bemisia</a:t>
            </a:r>
            <a:r>
              <a:rPr sz="2000" b="1" i="1" spc="-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tabaci</a:t>
            </a:r>
            <a:r>
              <a:rPr sz="2000" b="1" spc="-5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404606" y="6447704"/>
            <a:ext cx="22860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27</a:t>
            </a:fld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21691" y="227152"/>
            <a:ext cx="8703945" cy="5410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6225" indent="-264160">
              <a:lnSpc>
                <a:spcPct val="100000"/>
              </a:lnSpc>
              <a:spcBef>
                <a:spcPts val="95"/>
              </a:spcBef>
              <a:buChar char="●"/>
              <a:tabLst>
                <a:tab pos="276860" algn="l"/>
              </a:tabLst>
            </a:pPr>
            <a:r>
              <a:rPr sz="2500" b="1" spc="-10" dirty="0">
                <a:solidFill>
                  <a:srgbClr val="0000FF"/>
                </a:solidFill>
                <a:latin typeface="Calibri"/>
                <a:cs typeface="Calibri"/>
              </a:rPr>
              <a:t>Cultures intermédiaires </a:t>
            </a:r>
            <a:r>
              <a:rPr sz="2500" b="1" spc="-5" dirty="0">
                <a:solidFill>
                  <a:srgbClr val="CC0099"/>
                </a:solidFill>
                <a:latin typeface="Calibri"/>
                <a:cs typeface="Calibri"/>
              </a:rPr>
              <a:t>multi-services</a:t>
            </a:r>
            <a:r>
              <a:rPr sz="2500" b="1" spc="25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0000FF"/>
                </a:solidFill>
                <a:latin typeface="Calibri"/>
                <a:cs typeface="Calibri"/>
              </a:rPr>
              <a:t>(CIMS)</a:t>
            </a:r>
            <a:endParaRPr sz="2500">
              <a:latin typeface="Calibri"/>
              <a:cs typeface="Calibri"/>
            </a:endParaRPr>
          </a:p>
          <a:p>
            <a:pPr marL="1964689" algn="just">
              <a:lnSpc>
                <a:spcPct val="100000"/>
              </a:lnSpc>
              <a:spcBef>
                <a:spcPts val="45"/>
              </a:spcBef>
            </a:pPr>
            <a:r>
              <a:rPr sz="1800" b="1" spc="-5" dirty="0">
                <a:latin typeface="Calibri"/>
                <a:cs typeface="Calibri"/>
              </a:rPr>
              <a:t>(Cordeau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et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Moreau,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2017;</a:t>
            </a:r>
            <a:r>
              <a:rPr sz="1800" b="1" spc="-10" dirty="0">
                <a:latin typeface="Calibri"/>
                <a:cs typeface="Calibri"/>
              </a:rPr>
              <a:t> Justes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et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Richard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2017)</a:t>
            </a:r>
            <a:endParaRPr sz="1800">
              <a:latin typeface="Calibri"/>
              <a:cs typeface="Calibri"/>
            </a:endParaRPr>
          </a:p>
          <a:p>
            <a:pPr marL="12700" marR="6985" algn="just">
              <a:lnSpc>
                <a:spcPct val="100000"/>
              </a:lnSpc>
              <a:spcBef>
                <a:spcPts val="1190"/>
              </a:spcBef>
            </a:pPr>
            <a:r>
              <a:rPr sz="2000" b="1" spc="-10" dirty="0">
                <a:solidFill>
                  <a:srgbClr val="CC0099"/>
                </a:solidFill>
                <a:latin typeface="Calibri"/>
                <a:cs typeface="Calibri"/>
              </a:rPr>
              <a:t>Cultures intermédiaires </a:t>
            </a:r>
            <a:r>
              <a:rPr sz="2000" b="1" dirty="0">
                <a:latin typeface="Calibri"/>
                <a:cs typeface="Calibri"/>
              </a:rPr>
              <a:t>qui </a:t>
            </a:r>
            <a:r>
              <a:rPr sz="2000" b="1" spc="-10" dirty="0">
                <a:latin typeface="Calibri"/>
                <a:cs typeface="Calibri"/>
              </a:rPr>
              <a:t>permettent </a:t>
            </a:r>
            <a:r>
              <a:rPr sz="2000" b="1" dirty="0">
                <a:latin typeface="Calibri"/>
                <a:cs typeface="Calibri"/>
              </a:rPr>
              <a:t>de </a:t>
            </a:r>
            <a:r>
              <a:rPr sz="2000" b="1" spc="-10" dirty="0">
                <a:latin typeface="Calibri"/>
                <a:cs typeface="Calibri"/>
              </a:rPr>
              <a:t>produire </a:t>
            </a:r>
            <a:r>
              <a:rPr sz="2000" b="1" dirty="0">
                <a:solidFill>
                  <a:srgbClr val="CC0099"/>
                </a:solidFill>
                <a:latin typeface="Calibri"/>
                <a:cs typeface="Calibri"/>
              </a:rPr>
              <a:t>des services </a:t>
            </a:r>
            <a:r>
              <a:rPr sz="2000" b="1" spc="-10" dirty="0">
                <a:latin typeface="Calibri"/>
                <a:cs typeface="Calibri"/>
              </a:rPr>
              <a:t>écosystémiques </a:t>
            </a:r>
            <a:r>
              <a:rPr sz="2000" b="1" spc="-5" dirty="0">
                <a:latin typeface="Calibri"/>
                <a:cs typeface="Calibri"/>
              </a:rPr>
              <a:t> (agronomiques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et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écologiques)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12700" marR="8890" algn="just">
              <a:lnSpc>
                <a:spcPct val="100000"/>
              </a:lnSpc>
              <a:buChar char="-"/>
              <a:tabLst>
                <a:tab pos="180340" algn="l"/>
              </a:tabLst>
            </a:pPr>
            <a:r>
              <a:rPr sz="2000" b="1" dirty="0">
                <a:latin typeface="Calibri"/>
                <a:cs typeface="Calibri"/>
              </a:rPr>
              <a:t>Elles ne </a:t>
            </a:r>
            <a:r>
              <a:rPr sz="2000" b="1" spc="-5" dirty="0">
                <a:latin typeface="Calibri"/>
                <a:cs typeface="Calibri"/>
              </a:rPr>
              <a:t>sont 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pas </a:t>
            </a:r>
            <a:r>
              <a:rPr sz="2000" b="1" spc="-5" dirty="0">
                <a:solidFill>
                  <a:srgbClr val="0000FF"/>
                </a:solidFill>
                <a:latin typeface="Calibri"/>
                <a:cs typeface="Calibri"/>
              </a:rPr>
              <a:t>destinées 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à </a:t>
            </a:r>
            <a:r>
              <a:rPr sz="2000" b="1" spc="-10" dirty="0">
                <a:solidFill>
                  <a:srgbClr val="0000FF"/>
                </a:solidFill>
                <a:latin typeface="Calibri"/>
                <a:cs typeface="Calibri"/>
              </a:rPr>
              <a:t>être récoltées </a:t>
            </a:r>
            <a:r>
              <a:rPr sz="2000" b="1" spc="-5" dirty="0">
                <a:latin typeface="Calibri"/>
                <a:cs typeface="Calibri"/>
              </a:rPr>
              <a:t>et sont </a:t>
            </a:r>
            <a:r>
              <a:rPr sz="2000" b="1" spc="-10" dirty="0">
                <a:latin typeface="Calibri"/>
                <a:cs typeface="Calibri"/>
              </a:rPr>
              <a:t>détruites </a:t>
            </a:r>
            <a:r>
              <a:rPr sz="2000" b="1" spc="-20" dirty="0">
                <a:latin typeface="Calibri"/>
                <a:cs typeface="Calibri"/>
              </a:rPr>
              <a:t>avant </a:t>
            </a:r>
            <a:r>
              <a:rPr sz="2000" b="1" spc="-5" dirty="0">
                <a:latin typeface="Calibri"/>
                <a:cs typeface="Calibri"/>
              </a:rPr>
              <a:t>la mise en </a:t>
            </a:r>
            <a:r>
              <a:rPr sz="2000" b="1" dirty="0">
                <a:latin typeface="Calibri"/>
                <a:cs typeface="Calibri"/>
              </a:rPr>
              <a:t> place de </a:t>
            </a:r>
            <a:r>
              <a:rPr sz="2000" b="1" spc="-5" dirty="0">
                <a:latin typeface="Calibri"/>
                <a:cs typeface="Calibri"/>
              </a:rPr>
              <a:t>la </a:t>
            </a:r>
            <a:r>
              <a:rPr sz="2000" b="1" spc="-10" dirty="0">
                <a:latin typeface="Calibri"/>
                <a:cs typeface="Calibri"/>
              </a:rPr>
              <a:t>culture </a:t>
            </a:r>
            <a:r>
              <a:rPr sz="2000" b="1" spc="-5" dirty="0">
                <a:latin typeface="Calibri"/>
                <a:cs typeface="Calibri"/>
              </a:rPr>
              <a:t>principale. </a:t>
            </a:r>
            <a:r>
              <a:rPr sz="2000" b="1" dirty="0">
                <a:latin typeface="Calibri"/>
                <a:cs typeface="Calibri"/>
              </a:rPr>
              <a:t>Leur </a:t>
            </a:r>
            <a:r>
              <a:rPr sz="2000" b="1" spc="-5" dirty="0">
                <a:solidFill>
                  <a:srgbClr val="0000FF"/>
                </a:solidFill>
                <a:latin typeface="Calibri"/>
                <a:cs typeface="Calibri"/>
              </a:rPr>
              <a:t>biomasse </a:t>
            </a:r>
            <a:r>
              <a:rPr sz="2000" b="1" spc="-10" dirty="0">
                <a:solidFill>
                  <a:srgbClr val="0000FF"/>
                </a:solidFill>
                <a:latin typeface="Calibri"/>
                <a:cs typeface="Calibri"/>
              </a:rPr>
              <a:t>est restituée </a:t>
            </a:r>
            <a:r>
              <a:rPr sz="2000" b="1" spc="-5" dirty="0">
                <a:solidFill>
                  <a:srgbClr val="0000FF"/>
                </a:solidFill>
                <a:latin typeface="Calibri"/>
                <a:cs typeface="Calibri"/>
              </a:rPr>
              <a:t>au sol </a:t>
            </a:r>
            <a:r>
              <a:rPr sz="2000" b="1" spc="-5" dirty="0">
                <a:latin typeface="Calibri"/>
                <a:cs typeface="Calibri"/>
              </a:rPr>
              <a:t>pour fournir </a:t>
            </a:r>
            <a:r>
              <a:rPr sz="2000" b="1" dirty="0">
                <a:latin typeface="Calibri"/>
                <a:cs typeface="Calibri"/>
              </a:rPr>
              <a:t>des 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éléments nutritifs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à</a:t>
            </a:r>
            <a:r>
              <a:rPr sz="2000" b="1" spc="-5" dirty="0">
                <a:latin typeface="Calibri"/>
                <a:cs typeface="Calibri"/>
              </a:rPr>
              <a:t> la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culture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suivante.</a:t>
            </a:r>
            <a:endParaRPr sz="20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  <a:buChar char="-"/>
              <a:tabLst>
                <a:tab pos="175895" algn="l"/>
              </a:tabLst>
            </a:pPr>
            <a:r>
              <a:rPr sz="2000" b="1" spc="-5" dirty="0">
                <a:latin typeface="Calibri"/>
                <a:cs typeface="Calibri"/>
              </a:rPr>
              <a:t>Elles </a:t>
            </a:r>
            <a:r>
              <a:rPr sz="2000" b="1" spc="-10" dirty="0">
                <a:latin typeface="Calibri"/>
                <a:cs typeface="Calibri"/>
              </a:rPr>
              <a:t>produisent différents </a:t>
            </a:r>
            <a:r>
              <a:rPr sz="2000" b="1" dirty="0">
                <a:latin typeface="Calibri"/>
                <a:cs typeface="Calibri"/>
              </a:rPr>
              <a:t>services </a:t>
            </a:r>
            <a:r>
              <a:rPr sz="2000" b="1" spc="-10" dirty="0">
                <a:latin typeface="Calibri"/>
                <a:cs typeface="Calibri"/>
              </a:rPr>
              <a:t>écosystémiques </a:t>
            </a:r>
            <a:r>
              <a:rPr sz="2000" b="1" spc="-5" dirty="0">
                <a:latin typeface="Calibri"/>
                <a:cs typeface="Calibri"/>
              </a:rPr>
              <a:t>en fonction </a:t>
            </a:r>
            <a:r>
              <a:rPr sz="2000" b="1" dirty="0">
                <a:latin typeface="Calibri"/>
                <a:cs typeface="Calibri"/>
              </a:rPr>
              <a:t>des </a:t>
            </a:r>
            <a:r>
              <a:rPr sz="2000" b="1" spc="-5" dirty="0">
                <a:latin typeface="Calibri"/>
                <a:cs typeface="Calibri"/>
              </a:rPr>
              <a:t>espèces, la </a:t>
            </a:r>
            <a:r>
              <a:rPr sz="2000" b="1" dirty="0">
                <a:latin typeface="Calibri"/>
                <a:cs typeface="Calibri"/>
              </a:rPr>
              <a:t> période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et </a:t>
            </a:r>
            <a:r>
              <a:rPr sz="2000" b="1" spc="-5" dirty="0">
                <a:latin typeface="Calibri"/>
                <a:cs typeface="Calibri"/>
              </a:rPr>
              <a:t>le</a:t>
            </a:r>
            <a:r>
              <a:rPr sz="2000" b="1" dirty="0">
                <a:latin typeface="Calibri"/>
                <a:cs typeface="Calibri"/>
              </a:rPr>
              <a:t> mode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d’incorporation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dans</a:t>
            </a:r>
            <a:r>
              <a:rPr sz="2000" b="1" spc="-5" dirty="0">
                <a:latin typeface="Calibri"/>
                <a:cs typeface="Calibri"/>
              </a:rPr>
              <a:t> le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sol.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Calibri"/>
              <a:buChar char="-"/>
            </a:pPr>
            <a:endParaRPr sz="1950">
              <a:latin typeface="Calibri"/>
              <a:cs typeface="Calibri"/>
            </a:endParaRPr>
          </a:p>
          <a:p>
            <a:pPr marL="172720" indent="-160020" algn="just">
              <a:lnSpc>
                <a:spcPct val="100000"/>
              </a:lnSpc>
              <a:buChar char="-"/>
              <a:tabLst>
                <a:tab pos="172720" algn="l"/>
              </a:tabLst>
            </a:pPr>
            <a:r>
              <a:rPr sz="2000" b="1" spc="-5" dirty="0">
                <a:latin typeface="Calibri"/>
                <a:cs typeface="Calibri"/>
              </a:rPr>
              <a:t>Des</a:t>
            </a:r>
            <a:r>
              <a:rPr sz="2000" b="1" spc="200" dirty="0"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interactions</a:t>
            </a:r>
            <a:r>
              <a:rPr sz="2000" b="1" spc="2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entre</a:t>
            </a:r>
            <a:r>
              <a:rPr sz="2000" b="1" spc="2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services</a:t>
            </a:r>
            <a:r>
              <a:rPr sz="2000" b="1" spc="20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écosystémiques</a:t>
            </a:r>
            <a:r>
              <a:rPr sz="2000" b="1" spc="2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peuvent</a:t>
            </a:r>
            <a:r>
              <a:rPr sz="2000" b="1" spc="2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se</a:t>
            </a:r>
            <a:r>
              <a:rPr sz="2000" b="1" spc="19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produire</a:t>
            </a:r>
            <a:r>
              <a:rPr sz="2000" b="1" spc="20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:</a:t>
            </a:r>
            <a:r>
              <a:rPr sz="2000" b="1" spc="204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nécessité</a:t>
            </a:r>
            <a:endParaRPr sz="20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de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choix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des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espèces</a:t>
            </a:r>
            <a:r>
              <a:rPr sz="2000" b="1" spc="-10" dirty="0">
                <a:latin typeface="Calibri"/>
                <a:cs typeface="Calibri"/>
              </a:rPr>
              <a:t> et </a:t>
            </a:r>
            <a:r>
              <a:rPr sz="2000" b="1" dirty="0">
                <a:latin typeface="Calibri"/>
                <a:cs typeface="Calibri"/>
              </a:rPr>
              <a:t>du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mode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 </a:t>
            </a:r>
            <a:r>
              <a:rPr sz="2000" b="1" spc="-5" dirty="0">
                <a:latin typeface="Calibri"/>
                <a:cs typeface="Calibri"/>
              </a:rPr>
              <a:t>conduite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des</a:t>
            </a:r>
            <a:r>
              <a:rPr sz="2000" b="1" spc="-5" dirty="0">
                <a:latin typeface="Calibri"/>
                <a:cs typeface="Calibri"/>
              </a:rPr>
              <a:t> CIMS.</a:t>
            </a:r>
            <a:endParaRPr sz="2000">
              <a:latin typeface="Calibri"/>
              <a:cs typeface="Calibri"/>
            </a:endParaRPr>
          </a:p>
          <a:p>
            <a:pPr marL="927100" marR="5715" algn="just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« </a:t>
            </a:r>
            <a:r>
              <a:rPr sz="2000" b="1" i="1" spc="-10" dirty="0">
                <a:latin typeface="Calibri"/>
                <a:cs typeface="Calibri"/>
              </a:rPr>
              <a:t>Exemple: sur </a:t>
            </a:r>
            <a:r>
              <a:rPr sz="2000" b="1" i="1" dirty="0">
                <a:latin typeface="Calibri"/>
                <a:cs typeface="Calibri"/>
              </a:rPr>
              <a:t>les </a:t>
            </a:r>
            <a:r>
              <a:rPr sz="2000" b="1" i="1" spc="-10" dirty="0">
                <a:latin typeface="Calibri"/>
                <a:cs typeface="Calibri"/>
              </a:rPr>
              <a:t>terrains </a:t>
            </a:r>
            <a:r>
              <a:rPr sz="2000" b="1" i="1" spc="-5" dirty="0">
                <a:latin typeface="Calibri"/>
                <a:cs typeface="Calibri"/>
              </a:rPr>
              <a:t>en </a:t>
            </a:r>
            <a:r>
              <a:rPr sz="2000" b="1" i="1" spc="-10" dirty="0">
                <a:latin typeface="Calibri"/>
                <a:cs typeface="Calibri"/>
              </a:rPr>
              <a:t>pente, un </a:t>
            </a:r>
            <a:r>
              <a:rPr sz="2000" b="1" i="1" spc="-5" dirty="0">
                <a:latin typeface="Calibri"/>
                <a:cs typeface="Calibri"/>
              </a:rPr>
              <a:t>arbitrage </a:t>
            </a:r>
            <a:r>
              <a:rPr sz="2000" b="1" i="1" spc="-10" dirty="0">
                <a:latin typeface="Calibri"/>
                <a:cs typeface="Calibri"/>
              </a:rPr>
              <a:t>peut être </a:t>
            </a:r>
            <a:r>
              <a:rPr sz="2000" b="1" i="1" spc="-5" dirty="0">
                <a:latin typeface="Calibri"/>
                <a:cs typeface="Calibri"/>
              </a:rPr>
              <a:t>nécessaire </a:t>
            </a:r>
            <a:r>
              <a:rPr sz="2000" b="1" i="1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entre, d'une part, </a:t>
            </a:r>
            <a:r>
              <a:rPr sz="2000" b="1" i="1" dirty="0">
                <a:latin typeface="Calibri"/>
                <a:cs typeface="Calibri"/>
              </a:rPr>
              <a:t>les </a:t>
            </a:r>
            <a:r>
              <a:rPr sz="2000" b="1" i="1" spc="-10" dirty="0">
                <a:latin typeface="Calibri"/>
                <a:cs typeface="Calibri"/>
              </a:rPr>
              <a:t>effets </a:t>
            </a:r>
            <a:r>
              <a:rPr sz="2000" b="1" i="1" dirty="0">
                <a:latin typeface="Calibri"/>
                <a:cs typeface="Calibri"/>
              </a:rPr>
              <a:t>« </a:t>
            </a:r>
            <a:r>
              <a:rPr sz="2000" b="1" i="1" spc="-5" dirty="0">
                <a:solidFill>
                  <a:srgbClr val="CC0099"/>
                </a:solidFill>
                <a:latin typeface="Calibri"/>
                <a:cs typeface="Calibri"/>
              </a:rPr>
              <a:t>piège </a:t>
            </a:r>
            <a:r>
              <a:rPr sz="2000" b="1" i="1" dirty="0">
                <a:solidFill>
                  <a:srgbClr val="CC0099"/>
                </a:solidFill>
                <a:latin typeface="Calibri"/>
                <a:cs typeface="Calibri"/>
              </a:rPr>
              <a:t>à </a:t>
            </a:r>
            <a:r>
              <a:rPr sz="2000" b="1" i="1" spc="-10" dirty="0">
                <a:solidFill>
                  <a:srgbClr val="CC0099"/>
                </a:solidFill>
                <a:latin typeface="Calibri"/>
                <a:cs typeface="Calibri"/>
              </a:rPr>
              <a:t>nitrates </a:t>
            </a:r>
            <a:r>
              <a:rPr sz="2000" b="1" i="1" dirty="0">
                <a:latin typeface="Calibri"/>
                <a:cs typeface="Calibri"/>
              </a:rPr>
              <a:t>» </a:t>
            </a:r>
            <a:r>
              <a:rPr sz="2000" b="1" i="1" spc="-15" dirty="0">
                <a:latin typeface="Calibri"/>
                <a:cs typeface="Calibri"/>
              </a:rPr>
              <a:t>et surtout </a:t>
            </a:r>
            <a:r>
              <a:rPr sz="2000" b="1" i="1" dirty="0">
                <a:latin typeface="Calibri"/>
                <a:cs typeface="Calibri"/>
              </a:rPr>
              <a:t>« </a:t>
            </a:r>
            <a:r>
              <a:rPr sz="2000" b="1" i="1" spc="-10" dirty="0">
                <a:solidFill>
                  <a:srgbClr val="CC0099"/>
                </a:solidFill>
                <a:latin typeface="Calibri"/>
                <a:cs typeface="Calibri"/>
              </a:rPr>
              <a:t>anti-érosion </a:t>
            </a:r>
            <a:r>
              <a:rPr sz="2000" b="1" i="1" dirty="0">
                <a:latin typeface="Calibri"/>
                <a:cs typeface="Calibri"/>
              </a:rPr>
              <a:t>» </a:t>
            </a:r>
            <a:r>
              <a:rPr sz="2000" b="1" i="1" spc="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qui</a:t>
            </a:r>
            <a:r>
              <a:rPr sz="2000" b="1" i="1" spc="240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peut</a:t>
            </a:r>
            <a:r>
              <a:rPr sz="2000" b="1" i="1" spc="265" dirty="0">
                <a:latin typeface="Calibri"/>
                <a:cs typeface="Calibri"/>
              </a:rPr>
              <a:t> </a:t>
            </a:r>
            <a:r>
              <a:rPr sz="2000" b="1" i="1" spc="-15" dirty="0">
                <a:latin typeface="Calibri"/>
                <a:cs typeface="Calibri"/>
              </a:rPr>
              <a:t>conduire</a:t>
            </a:r>
            <a:r>
              <a:rPr sz="2000" b="1" i="1" spc="260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à</a:t>
            </a:r>
            <a:r>
              <a:rPr sz="2000" b="1" i="1" spc="260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privilégier</a:t>
            </a:r>
            <a:r>
              <a:rPr sz="2000" b="1" i="1" spc="265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une</a:t>
            </a:r>
            <a:r>
              <a:rPr sz="2000" b="1" i="1" spc="254" dirty="0">
                <a:latin typeface="Calibri"/>
                <a:cs typeface="Calibri"/>
              </a:rPr>
              <a:t> </a:t>
            </a:r>
            <a:r>
              <a:rPr sz="2000" b="1" i="1" spc="-10" dirty="0">
                <a:solidFill>
                  <a:srgbClr val="0000FF"/>
                </a:solidFill>
                <a:latin typeface="Calibri"/>
                <a:cs typeface="Calibri"/>
              </a:rPr>
              <a:t>destruction</a:t>
            </a:r>
            <a:r>
              <a:rPr sz="2000" b="1" i="1" spc="25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0000FF"/>
                </a:solidFill>
                <a:latin typeface="Calibri"/>
                <a:cs typeface="Calibri"/>
              </a:rPr>
              <a:t>de</a:t>
            </a:r>
            <a:r>
              <a:rPr sz="2000" b="1" i="1" spc="254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0000FF"/>
                </a:solidFill>
                <a:latin typeface="Calibri"/>
                <a:cs typeface="Calibri"/>
              </a:rPr>
              <a:t>la</a:t>
            </a:r>
            <a:r>
              <a:rPr sz="2000" b="1" i="1" spc="26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0000FF"/>
                </a:solidFill>
                <a:latin typeface="Calibri"/>
                <a:cs typeface="Calibri"/>
              </a:rPr>
              <a:t>CIMS</a:t>
            </a:r>
            <a:r>
              <a:rPr sz="2000" b="1" i="1" spc="2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i="1" spc="-10" dirty="0">
                <a:solidFill>
                  <a:srgbClr val="0000FF"/>
                </a:solidFill>
                <a:latin typeface="Calibri"/>
                <a:cs typeface="Calibri"/>
              </a:rPr>
              <a:t>après</a:t>
            </a:r>
            <a:r>
              <a:rPr sz="2000" b="1" i="1" spc="2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i="1" spc="-20" dirty="0">
                <a:solidFill>
                  <a:srgbClr val="0000FF"/>
                </a:solidFill>
                <a:latin typeface="Calibri"/>
                <a:cs typeface="Calibri"/>
              </a:rPr>
              <a:t>l'hiver</a:t>
            </a:r>
            <a:r>
              <a:rPr sz="2000" b="1" i="1" spc="-20" dirty="0">
                <a:latin typeface="Calibri"/>
                <a:cs typeface="Calibri"/>
              </a:rPr>
              <a:t>, </a:t>
            </a:r>
            <a:r>
              <a:rPr sz="2000" b="1" i="1" spc="-440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et, </a:t>
            </a:r>
            <a:r>
              <a:rPr sz="2000" b="1" i="1" spc="-10" dirty="0">
                <a:latin typeface="Calibri"/>
                <a:cs typeface="Calibri"/>
              </a:rPr>
              <a:t>d'autre </a:t>
            </a:r>
            <a:r>
              <a:rPr sz="2000" b="1" i="1" spc="-5" dirty="0">
                <a:latin typeface="Calibri"/>
                <a:cs typeface="Calibri"/>
              </a:rPr>
              <a:t>part, </a:t>
            </a:r>
            <a:r>
              <a:rPr sz="2000" b="1" i="1" dirty="0">
                <a:latin typeface="Calibri"/>
                <a:cs typeface="Calibri"/>
              </a:rPr>
              <a:t>un </a:t>
            </a:r>
            <a:r>
              <a:rPr sz="2000" b="1" i="1" spc="-5" dirty="0">
                <a:latin typeface="Calibri"/>
                <a:cs typeface="Calibri"/>
              </a:rPr>
              <a:t>objectif </a:t>
            </a:r>
            <a:r>
              <a:rPr sz="2000" b="1" i="1" dirty="0">
                <a:latin typeface="Calibri"/>
                <a:cs typeface="Calibri"/>
              </a:rPr>
              <a:t>de « </a:t>
            </a:r>
            <a:r>
              <a:rPr sz="2000" b="1" i="1" spc="-5" dirty="0">
                <a:solidFill>
                  <a:srgbClr val="CC0099"/>
                </a:solidFill>
                <a:latin typeface="Calibri"/>
                <a:cs typeface="Calibri"/>
              </a:rPr>
              <a:t>recharge </a:t>
            </a:r>
            <a:r>
              <a:rPr sz="2000" b="1" i="1" dirty="0">
                <a:solidFill>
                  <a:srgbClr val="CC0099"/>
                </a:solidFill>
                <a:latin typeface="Calibri"/>
                <a:cs typeface="Calibri"/>
              </a:rPr>
              <a:t>des </a:t>
            </a:r>
            <a:r>
              <a:rPr sz="2000" b="1" i="1" spc="-5" dirty="0">
                <a:solidFill>
                  <a:srgbClr val="CC0099"/>
                </a:solidFill>
                <a:latin typeface="Calibri"/>
                <a:cs typeface="Calibri"/>
              </a:rPr>
              <a:t>nappes souterraines </a:t>
            </a:r>
            <a:r>
              <a:rPr sz="2000" b="1" i="1" dirty="0">
                <a:latin typeface="Calibri"/>
                <a:cs typeface="Calibri"/>
              </a:rPr>
              <a:t>» </a:t>
            </a:r>
            <a:r>
              <a:rPr sz="2000" b="1" i="1" spc="-5" dirty="0">
                <a:latin typeface="Calibri"/>
                <a:cs typeface="Calibri"/>
              </a:rPr>
              <a:t>par </a:t>
            </a:r>
            <a:r>
              <a:rPr sz="2000" b="1" i="1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réduction</a:t>
            </a:r>
            <a:r>
              <a:rPr sz="2000" b="1" i="1" spc="-40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du</a:t>
            </a:r>
            <a:r>
              <a:rPr sz="2000" b="1" i="1" spc="-25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ruissellement</a:t>
            </a:r>
            <a:r>
              <a:rPr sz="2000" b="1" i="1" spc="-25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au </a:t>
            </a:r>
            <a:r>
              <a:rPr sz="2000" b="1" i="1" dirty="0">
                <a:latin typeface="Calibri"/>
                <a:cs typeface="Calibri"/>
              </a:rPr>
              <a:t>profit</a:t>
            </a:r>
            <a:r>
              <a:rPr sz="2000" b="1" i="1" spc="-35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de</a:t>
            </a:r>
            <a:r>
              <a:rPr sz="2000" b="1" i="1" spc="-10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l'infiltration</a:t>
            </a:r>
            <a:r>
              <a:rPr sz="2000" b="1" i="1" spc="-50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de l'eau.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404606" y="6447704"/>
            <a:ext cx="22860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28</a:t>
            </a:fld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4642" y="201548"/>
            <a:ext cx="776541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/>
              <a:t>Services</a:t>
            </a:r>
            <a:r>
              <a:rPr sz="2200" spc="5" dirty="0"/>
              <a:t> </a:t>
            </a:r>
            <a:r>
              <a:rPr sz="2200" spc="-15" dirty="0"/>
              <a:t>écosystémiques</a:t>
            </a:r>
            <a:r>
              <a:rPr sz="2200" spc="30" dirty="0"/>
              <a:t> </a:t>
            </a:r>
            <a:r>
              <a:rPr sz="2200" spc="-5" dirty="0"/>
              <a:t>des</a:t>
            </a:r>
            <a:r>
              <a:rPr sz="2200" spc="5" dirty="0"/>
              <a:t> </a:t>
            </a:r>
            <a:r>
              <a:rPr sz="2200" spc="-10" dirty="0"/>
              <a:t>cultures</a:t>
            </a:r>
            <a:r>
              <a:rPr sz="2200" spc="25" dirty="0"/>
              <a:t> </a:t>
            </a:r>
            <a:r>
              <a:rPr sz="2200" spc="-15" dirty="0"/>
              <a:t>intermédiaires</a:t>
            </a:r>
            <a:r>
              <a:rPr sz="2200" spc="70" dirty="0"/>
              <a:t> </a:t>
            </a:r>
            <a:r>
              <a:rPr sz="2200" spc="-5" dirty="0"/>
              <a:t>multi-services</a:t>
            </a:r>
            <a:endParaRPr sz="2200"/>
          </a:p>
        </p:txBody>
      </p:sp>
      <p:sp>
        <p:nvSpPr>
          <p:cNvPr id="3" name="object 3"/>
          <p:cNvSpPr txBox="1"/>
          <p:nvPr/>
        </p:nvSpPr>
        <p:spPr>
          <a:xfrm>
            <a:off x="364642" y="658748"/>
            <a:ext cx="7787640" cy="5147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8290" indent="-276225">
              <a:lnSpc>
                <a:spcPct val="100000"/>
              </a:lnSpc>
              <a:spcBef>
                <a:spcPts val="100"/>
              </a:spcBef>
              <a:buAutoNum type="arabicPlain"/>
              <a:tabLst>
                <a:tab pos="288925" algn="l"/>
              </a:tabLst>
            </a:pPr>
            <a:r>
              <a:rPr sz="2100" b="1" spc="-10" dirty="0">
                <a:solidFill>
                  <a:srgbClr val="0000FF"/>
                </a:solidFill>
                <a:latin typeface="Calibri"/>
                <a:cs typeface="Calibri"/>
              </a:rPr>
              <a:t>Protection</a:t>
            </a:r>
            <a:r>
              <a:rPr sz="2100" b="1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00FF"/>
                </a:solidFill>
                <a:latin typeface="Calibri"/>
                <a:cs typeface="Calibri"/>
              </a:rPr>
              <a:t>et</a:t>
            </a:r>
            <a:r>
              <a:rPr sz="2100" b="1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100" b="1" spc="-15" dirty="0">
                <a:solidFill>
                  <a:srgbClr val="0000FF"/>
                </a:solidFill>
                <a:latin typeface="Calibri"/>
                <a:cs typeface="Calibri"/>
              </a:rPr>
              <a:t>amélioration</a:t>
            </a:r>
            <a:r>
              <a:rPr sz="2100" b="1" spc="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000FF"/>
                </a:solidFill>
                <a:latin typeface="Calibri"/>
                <a:cs typeface="Calibri"/>
              </a:rPr>
              <a:t>des</a:t>
            </a:r>
            <a:r>
              <a:rPr sz="2100" b="1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00FF"/>
                </a:solidFill>
                <a:latin typeface="Calibri"/>
                <a:cs typeface="Calibri"/>
              </a:rPr>
              <a:t>propriétés</a:t>
            </a:r>
            <a:r>
              <a:rPr sz="2100" b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000FF"/>
                </a:solidFill>
                <a:latin typeface="Calibri"/>
                <a:cs typeface="Calibri"/>
              </a:rPr>
              <a:t>chimiques</a:t>
            </a:r>
            <a:r>
              <a:rPr sz="2100" b="1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000FF"/>
                </a:solidFill>
                <a:latin typeface="Calibri"/>
                <a:cs typeface="Calibri"/>
              </a:rPr>
              <a:t>du</a:t>
            </a:r>
            <a:r>
              <a:rPr sz="2100" b="1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000FF"/>
                </a:solidFill>
                <a:latin typeface="Calibri"/>
                <a:cs typeface="Calibri"/>
              </a:rPr>
              <a:t>sol</a:t>
            </a:r>
            <a:endParaRPr sz="2100">
              <a:latin typeface="Calibri"/>
              <a:cs typeface="Calibri"/>
            </a:endParaRPr>
          </a:p>
          <a:p>
            <a:pPr marL="1329055" lvl="1" indent="-403225">
              <a:lnSpc>
                <a:spcPct val="100000"/>
              </a:lnSpc>
              <a:buAutoNum type="arabicPeriod"/>
              <a:tabLst>
                <a:tab pos="1329690" algn="l"/>
              </a:tabLst>
            </a:pPr>
            <a:r>
              <a:rPr sz="2100" b="1" spc="-10" dirty="0">
                <a:latin typeface="Calibri"/>
                <a:cs typeface="Calibri"/>
              </a:rPr>
              <a:t>Réduction</a:t>
            </a:r>
            <a:r>
              <a:rPr sz="2100" b="1" spc="-3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des </a:t>
            </a:r>
            <a:r>
              <a:rPr sz="2100" b="1" spc="-5" dirty="0">
                <a:latin typeface="Calibri"/>
                <a:cs typeface="Calibri"/>
              </a:rPr>
              <a:t>pertes</a:t>
            </a:r>
            <a:r>
              <a:rPr sz="2100" b="1" spc="-1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de</a:t>
            </a:r>
            <a:r>
              <a:rPr sz="2100" b="1" spc="-5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nitrate</a:t>
            </a:r>
            <a:r>
              <a:rPr sz="2100" b="1" spc="-2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par </a:t>
            </a:r>
            <a:r>
              <a:rPr sz="2100" b="1" spc="-5" dirty="0">
                <a:latin typeface="Calibri"/>
                <a:cs typeface="Calibri"/>
              </a:rPr>
              <a:t>lixiviation</a:t>
            </a:r>
            <a:endParaRPr sz="2100">
              <a:latin typeface="Calibri"/>
              <a:cs typeface="Calibri"/>
            </a:endParaRPr>
          </a:p>
          <a:p>
            <a:pPr marL="1329055" lvl="1" indent="-403225">
              <a:lnSpc>
                <a:spcPct val="100000"/>
              </a:lnSpc>
              <a:buAutoNum type="arabicPeriod"/>
              <a:tabLst>
                <a:tab pos="1329690" algn="l"/>
              </a:tabLst>
            </a:pPr>
            <a:r>
              <a:rPr sz="2100" b="1" spc="-10" dirty="0">
                <a:latin typeface="Calibri"/>
                <a:cs typeface="Calibri"/>
              </a:rPr>
              <a:t>Fixation</a:t>
            </a:r>
            <a:r>
              <a:rPr sz="2100" b="1" spc="-35" dirty="0">
                <a:latin typeface="Calibri"/>
                <a:cs typeface="Calibri"/>
              </a:rPr>
              <a:t> </a:t>
            </a:r>
            <a:r>
              <a:rPr sz="2100" b="1" spc="-30" dirty="0">
                <a:latin typeface="Calibri"/>
                <a:cs typeface="Calibri"/>
              </a:rPr>
              <a:t>d’azote</a:t>
            </a:r>
            <a:r>
              <a:rPr sz="2100" b="1" spc="-35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atmosphérique</a:t>
            </a:r>
            <a:endParaRPr sz="2100">
              <a:latin typeface="Calibri"/>
              <a:cs typeface="Calibri"/>
            </a:endParaRPr>
          </a:p>
          <a:p>
            <a:pPr marL="1329055" lvl="1" indent="-403225">
              <a:lnSpc>
                <a:spcPct val="100000"/>
              </a:lnSpc>
              <a:buAutoNum type="arabicPeriod"/>
              <a:tabLst>
                <a:tab pos="1329690" algn="l"/>
              </a:tabLst>
            </a:pPr>
            <a:r>
              <a:rPr sz="2100" b="1" spc="-10" dirty="0">
                <a:latin typeface="Calibri"/>
                <a:cs typeface="Calibri"/>
              </a:rPr>
              <a:t>Séquestration</a:t>
            </a:r>
            <a:r>
              <a:rPr sz="2100" b="1" spc="-4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de</a:t>
            </a:r>
            <a:r>
              <a:rPr sz="2100" b="1" spc="-15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carbone</a:t>
            </a:r>
            <a:endParaRPr sz="2100">
              <a:latin typeface="Calibri"/>
              <a:cs typeface="Calibri"/>
            </a:endParaRPr>
          </a:p>
          <a:p>
            <a:pPr marL="1329055" lvl="1" indent="-403225">
              <a:lnSpc>
                <a:spcPct val="100000"/>
              </a:lnSpc>
              <a:buAutoNum type="arabicPeriod"/>
              <a:tabLst>
                <a:tab pos="1329690" algn="l"/>
              </a:tabLst>
            </a:pPr>
            <a:r>
              <a:rPr sz="2100" b="1" spc="-15" dirty="0">
                <a:latin typeface="Calibri"/>
                <a:cs typeface="Calibri"/>
              </a:rPr>
              <a:t>Recyclage</a:t>
            </a:r>
            <a:r>
              <a:rPr sz="2100" b="1" spc="-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des</a:t>
            </a:r>
            <a:r>
              <a:rPr sz="2100" b="1" spc="-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éléments</a:t>
            </a:r>
            <a:r>
              <a:rPr sz="2100" b="1" spc="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minéraux</a:t>
            </a:r>
            <a:endParaRPr sz="2100">
              <a:latin typeface="Calibri"/>
              <a:cs typeface="Calibri"/>
            </a:endParaRPr>
          </a:p>
          <a:p>
            <a:pPr marL="288290" indent="-276225">
              <a:lnSpc>
                <a:spcPct val="100000"/>
              </a:lnSpc>
              <a:buAutoNum type="arabicPlain"/>
              <a:tabLst>
                <a:tab pos="288925" algn="l"/>
              </a:tabLst>
            </a:pPr>
            <a:r>
              <a:rPr sz="2100" b="1" spc="-10" dirty="0">
                <a:solidFill>
                  <a:srgbClr val="0000FF"/>
                </a:solidFill>
                <a:latin typeface="Calibri"/>
                <a:cs typeface="Calibri"/>
              </a:rPr>
              <a:t>Protection</a:t>
            </a:r>
            <a:r>
              <a:rPr sz="2100" b="1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00FF"/>
                </a:solidFill>
                <a:latin typeface="Calibri"/>
                <a:cs typeface="Calibri"/>
              </a:rPr>
              <a:t>et</a:t>
            </a:r>
            <a:r>
              <a:rPr sz="2100" b="1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100" b="1" spc="-15" dirty="0">
                <a:solidFill>
                  <a:srgbClr val="0000FF"/>
                </a:solidFill>
                <a:latin typeface="Calibri"/>
                <a:cs typeface="Calibri"/>
              </a:rPr>
              <a:t>amélioration</a:t>
            </a:r>
            <a:r>
              <a:rPr sz="2100" b="1" spc="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000FF"/>
                </a:solidFill>
                <a:latin typeface="Calibri"/>
                <a:cs typeface="Calibri"/>
              </a:rPr>
              <a:t>des</a:t>
            </a:r>
            <a:r>
              <a:rPr sz="2100" b="1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00FF"/>
                </a:solidFill>
                <a:latin typeface="Calibri"/>
                <a:cs typeface="Calibri"/>
              </a:rPr>
              <a:t>propriétés</a:t>
            </a:r>
            <a:r>
              <a:rPr sz="2100" b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00FF"/>
                </a:solidFill>
                <a:latin typeface="Calibri"/>
                <a:cs typeface="Calibri"/>
              </a:rPr>
              <a:t>physiques </a:t>
            </a:r>
            <a:r>
              <a:rPr sz="2100" b="1" dirty="0">
                <a:solidFill>
                  <a:srgbClr val="0000FF"/>
                </a:solidFill>
                <a:latin typeface="Calibri"/>
                <a:cs typeface="Calibri"/>
              </a:rPr>
              <a:t>du</a:t>
            </a:r>
            <a:r>
              <a:rPr sz="2100" b="1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000FF"/>
                </a:solidFill>
                <a:latin typeface="Calibri"/>
                <a:cs typeface="Calibri"/>
              </a:rPr>
              <a:t>sol</a:t>
            </a:r>
            <a:endParaRPr sz="2100">
              <a:latin typeface="Calibri"/>
              <a:cs typeface="Calibri"/>
            </a:endParaRPr>
          </a:p>
          <a:p>
            <a:pPr marL="1329055" lvl="1" indent="-403225">
              <a:lnSpc>
                <a:spcPct val="100000"/>
              </a:lnSpc>
              <a:buAutoNum type="arabicPeriod"/>
              <a:tabLst>
                <a:tab pos="1329690" algn="l"/>
              </a:tabLst>
            </a:pPr>
            <a:r>
              <a:rPr sz="2100" b="1" spc="-10" dirty="0">
                <a:latin typeface="Calibri"/>
                <a:cs typeface="Calibri"/>
              </a:rPr>
              <a:t>Réduction</a:t>
            </a:r>
            <a:r>
              <a:rPr sz="2100" b="1" spc="-2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de</a:t>
            </a:r>
            <a:r>
              <a:rPr sz="2100" b="1" spc="5" dirty="0">
                <a:latin typeface="Calibri"/>
                <a:cs typeface="Calibri"/>
              </a:rPr>
              <a:t> </a:t>
            </a:r>
            <a:r>
              <a:rPr sz="2100" b="1" spc="-20" dirty="0">
                <a:latin typeface="Calibri"/>
                <a:cs typeface="Calibri"/>
              </a:rPr>
              <a:t>l’érosion,</a:t>
            </a:r>
            <a:r>
              <a:rPr sz="2100" b="1" spc="-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du </a:t>
            </a:r>
            <a:r>
              <a:rPr sz="2100" b="1" spc="-5" dirty="0">
                <a:latin typeface="Calibri"/>
                <a:cs typeface="Calibri"/>
              </a:rPr>
              <a:t>ruissellement,</a:t>
            </a:r>
            <a:r>
              <a:rPr sz="2100" b="1" spc="1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de</a:t>
            </a:r>
            <a:r>
              <a:rPr sz="2100" b="1" spc="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la </a:t>
            </a:r>
            <a:r>
              <a:rPr sz="2100" b="1" spc="-15" dirty="0">
                <a:latin typeface="Calibri"/>
                <a:cs typeface="Calibri"/>
              </a:rPr>
              <a:t>battance</a:t>
            </a:r>
            <a:endParaRPr sz="2100">
              <a:latin typeface="Calibri"/>
              <a:cs typeface="Calibri"/>
            </a:endParaRPr>
          </a:p>
          <a:p>
            <a:pPr marL="1329055" lvl="1" indent="-403225">
              <a:lnSpc>
                <a:spcPct val="100000"/>
              </a:lnSpc>
              <a:spcBef>
                <a:spcPts val="5"/>
              </a:spcBef>
              <a:buAutoNum type="arabicPeriod" startAt="3"/>
              <a:tabLst>
                <a:tab pos="1329690" algn="l"/>
              </a:tabLst>
            </a:pPr>
            <a:r>
              <a:rPr sz="2100" b="1" spc="-10" dirty="0">
                <a:latin typeface="Calibri"/>
                <a:cs typeface="Calibri"/>
              </a:rPr>
              <a:t>Entretien </a:t>
            </a:r>
            <a:r>
              <a:rPr sz="2100" b="1" dirty="0">
                <a:latin typeface="Calibri"/>
                <a:cs typeface="Calibri"/>
              </a:rPr>
              <a:t>de</a:t>
            </a:r>
            <a:r>
              <a:rPr sz="2100" b="1" spc="-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la</a:t>
            </a:r>
            <a:r>
              <a:rPr sz="2100" b="1" spc="-10" dirty="0">
                <a:latin typeface="Calibri"/>
                <a:cs typeface="Calibri"/>
              </a:rPr>
              <a:t> matière</a:t>
            </a:r>
            <a:r>
              <a:rPr sz="2100" b="1" spc="20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organique </a:t>
            </a:r>
            <a:r>
              <a:rPr sz="2100" b="1" dirty="0">
                <a:latin typeface="Calibri"/>
                <a:cs typeface="Calibri"/>
              </a:rPr>
              <a:t>du</a:t>
            </a:r>
            <a:r>
              <a:rPr sz="2100" b="1" spc="-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sol</a:t>
            </a:r>
            <a:endParaRPr sz="2100">
              <a:latin typeface="Calibri"/>
              <a:cs typeface="Calibri"/>
            </a:endParaRPr>
          </a:p>
          <a:p>
            <a:pPr marL="1329055" lvl="1" indent="-403225">
              <a:lnSpc>
                <a:spcPct val="100000"/>
              </a:lnSpc>
              <a:buAutoNum type="arabicPeriod" startAt="3"/>
              <a:tabLst>
                <a:tab pos="1329690" algn="l"/>
              </a:tabLst>
            </a:pPr>
            <a:r>
              <a:rPr sz="2100" b="1" spc="-10" dirty="0">
                <a:latin typeface="Calibri"/>
                <a:cs typeface="Calibri"/>
              </a:rPr>
              <a:t>Structuration</a:t>
            </a:r>
            <a:r>
              <a:rPr sz="2100" b="1" spc="-4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du</a:t>
            </a:r>
            <a:r>
              <a:rPr sz="2100" b="1" spc="-1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sol</a:t>
            </a:r>
            <a:endParaRPr sz="2100">
              <a:latin typeface="Calibri"/>
              <a:cs typeface="Calibri"/>
            </a:endParaRPr>
          </a:p>
          <a:p>
            <a:pPr marL="288290" indent="-276225">
              <a:lnSpc>
                <a:spcPct val="100000"/>
              </a:lnSpc>
              <a:buAutoNum type="arabicPlain" startAt="3"/>
              <a:tabLst>
                <a:tab pos="288925" algn="l"/>
              </a:tabLst>
            </a:pPr>
            <a:r>
              <a:rPr sz="2100" b="1" spc="-10" dirty="0">
                <a:solidFill>
                  <a:srgbClr val="0000FF"/>
                </a:solidFill>
                <a:latin typeface="Calibri"/>
                <a:cs typeface="Calibri"/>
              </a:rPr>
              <a:t>Propriétés </a:t>
            </a:r>
            <a:r>
              <a:rPr sz="2100" b="1" dirty="0">
                <a:solidFill>
                  <a:srgbClr val="0000FF"/>
                </a:solidFill>
                <a:latin typeface="Calibri"/>
                <a:cs typeface="Calibri"/>
              </a:rPr>
              <a:t>biologiques</a:t>
            </a:r>
            <a:r>
              <a:rPr sz="2100" b="1" spc="-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00FF"/>
                </a:solidFill>
                <a:latin typeface="Calibri"/>
                <a:cs typeface="Calibri"/>
              </a:rPr>
              <a:t>et</a:t>
            </a:r>
            <a:r>
              <a:rPr sz="2100" b="1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00FF"/>
                </a:solidFill>
                <a:latin typeface="Calibri"/>
                <a:cs typeface="Calibri"/>
              </a:rPr>
              <a:t>diversité</a:t>
            </a:r>
            <a:r>
              <a:rPr sz="2100" b="1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000FF"/>
                </a:solidFill>
                <a:latin typeface="Calibri"/>
                <a:cs typeface="Calibri"/>
              </a:rPr>
              <a:t>des</a:t>
            </a:r>
            <a:r>
              <a:rPr sz="2100" b="1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100" b="1" spc="-20" dirty="0">
                <a:solidFill>
                  <a:srgbClr val="0000FF"/>
                </a:solidFill>
                <a:latin typeface="Calibri"/>
                <a:cs typeface="Calibri"/>
              </a:rPr>
              <a:t>payages</a:t>
            </a:r>
            <a:endParaRPr sz="2100">
              <a:latin typeface="Calibri"/>
              <a:cs typeface="Calibri"/>
            </a:endParaRPr>
          </a:p>
          <a:p>
            <a:pPr marL="1329055" lvl="1" indent="-403225">
              <a:lnSpc>
                <a:spcPct val="100000"/>
              </a:lnSpc>
              <a:buAutoNum type="arabicPeriod"/>
              <a:tabLst>
                <a:tab pos="1329690" algn="l"/>
              </a:tabLst>
            </a:pPr>
            <a:r>
              <a:rPr sz="2100" b="1" spc="-10" dirty="0">
                <a:latin typeface="Calibri"/>
                <a:cs typeface="Calibri"/>
              </a:rPr>
              <a:t>Augmentation</a:t>
            </a:r>
            <a:r>
              <a:rPr sz="2100" b="1" spc="-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de</a:t>
            </a:r>
            <a:r>
              <a:rPr sz="2100" b="1" spc="-1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la</a:t>
            </a:r>
            <a:r>
              <a:rPr sz="2100" b="1" spc="-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vie</a:t>
            </a:r>
            <a:r>
              <a:rPr sz="2100" b="1" spc="-2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biologique</a:t>
            </a:r>
            <a:r>
              <a:rPr sz="2100" b="1" spc="-3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des</a:t>
            </a:r>
            <a:r>
              <a:rPr sz="2100" b="1" spc="-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sols</a:t>
            </a:r>
            <a:endParaRPr sz="2100">
              <a:latin typeface="Calibri"/>
              <a:cs typeface="Calibri"/>
            </a:endParaRPr>
          </a:p>
          <a:p>
            <a:pPr marL="1329055" lvl="1" indent="-403225">
              <a:lnSpc>
                <a:spcPct val="100000"/>
              </a:lnSpc>
              <a:buAutoNum type="arabicPeriod"/>
              <a:tabLst>
                <a:tab pos="1329690" algn="l"/>
              </a:tabLst>
            </a:pPr>
            <a:r>
              <a:rPr sz="2100" b="1" spc="-10" dirty="0">
                <a:latin typeface="Calibri"/>
                <a:cs typeface="Calibri"/>
              </a:rPr>
              <a:t>Contrôle</a:t>
            </a:r>
            <a:r>
              <a:rPr sz="2100" b="1" spc="-3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des </a:t>
            </a:r>
            <a:r>
              <a:rPr sz="2100" b="1" spc="-25" dirty="0">
                <a:latin typeface="Calibri"/>
                <a:cs typeface="Calibri"/>
              </a:rPr>
              <a:t>ravageurs</a:t>
            </a:r>
            <a:r>
              <a:rPr sz="2100" b="1" spc="20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et</a:t>
            </a:r>
            <a:r>
              <a:rPr sz="2100" b="1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des</a:t>
            </a:r>
            <a:r>
              <a:rPr sz="2100" b="1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maladies</a:t>
            </a:r>
            <a:endParaRPr sz="2100">
              <a:latin typeface="Calibri"/>
              <a:cs typeface="Calibri"/>
            </a:endParaRPr>
          </a:p>
          <a:p>
            <a:pPr marL="1329055" lvl="1" indent="-403225">
              <a:lnSpc>
                <a:spcPct val="100000"/>
              </a:lnSpc>
              <a:buAutoNum type="arabicPeriod"/>
              <a:tabLst>
                <a:tab pos="1329690" algn="l"/>
              </a:tabLst>
            </a:pPr>
            <a:r>
              <a:rPr sz="2100" b="1" spc="-10" dirty="0">
                <a:latin typeface="Calibri"/>
                <a:cs typeface="Calibri"/>
              </a:rPr>
              <a:t>Contrôle</a:t>
            </a:r>
            <a:r>
              <a:rPr sz="2100" b="1" spc="-2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des</a:t>
            </a:r>
            <a:r>
              <a:rPr sz="2100" b="1" spc="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mauvaises</a:t>
            </a:r>
            <a:r>
              <a:rPr sz="2100" b="1" spc="1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herbes</a:t>
            </a:r>
            <a:r>
              <a:rPr sz="2100" b="1" spc="-5" dirty="0"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FF00FF"/>
                </a:solidFill>
                <a:latin typeface="Calibri"/>
                <a:cs typeface="Calibri"/>
              </a:rPr>
              <a:t>(compétition,</a:t>
            </a:r>
            <a:r>
              <a:rPr sz="2100" b="1" spc="-30" dirty="0">
                <a:solidFill>
                  <a:srgbClr val="FF00FF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FF00FF"/>
                </a:solidFill>
                <a:latin typeface="Calibri"/>
                <a:cs typeface="Calibri"/>
              </a:rPr>
              <a:t>allélopathie)</a:t>
            </a:r>
            <a:endParaRPr sz="2100">
              <a:latin typeface="Calibri"/>
              <a:cs typeface="Calibri"/>
            </a:endParaRPr>
          </a:p>
          <a:p>
            <a:pPr marL="1329055" lvl="1" indent="-403225">
              <a:lnSpc>
                <a:spcPct val="100000"/>
              </a:lnSpc>
              <a:buAutoNum type="arabicPeriod"/>
              <a:tabLst>
                <a:tab pos="1329690" algn="l"/>
              </a:tabLst>
            </a:pPr>
            <a:r>
              <a:rPr sz="2100" b="1" spc="-5" dirty="0">
                <a:latin typeface="Calibri"/>
                <a:cs typeface="Calibri"/>
              </a:rPr>
              <a:t>Source</a:t>
            </a:r>
            <a:r>
              <a:rPr sz="2100" b="1" spc="-3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alimentaire</a:t>
            </a:r>
            <a:r>
              <a:rPr sz="2100" b="1" spc="20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et</a:t>
            </a:r>
            <a:r>
              <a:rPr sz="2100" b="1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refuges</a:t>
            </a:r>
            <a:r>
              <a:rPr sz="2100" b="1" spc="2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pour</a:t>
            </a:r>
            <a:r>
              <a:rPr sz="2100" b="1" spc="-20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pollinisateurs</a:t>
            </a:r>
            <a:endParaRPr sz="2100">
              <a:latin typeface="Calibri"/>
              <a:cs typeface="Calibri"/>
            </a:endParaRPr>
          </a:p>
          <a:p>
            <a:pPr marL="1329055" lvl="1" indent="-403225">
              <a:lnSpc>
                <a:spcPct val="100000"/>
              </a:lnSpc>
              <a:buAutoNum type="arabicPeriod"/>
              <a:tabLst>
                <a:tab pos="1329690" algn="l"/>
              </a:tabLst>
            </a:pPr>
            <a:r>
              <a:rPr sz="2100" b="1" spc="-10" dirty="0">
                <a:latin typeface="Calibri"/>
                <a:cs typeface="Calibri"/>
              </a:rPr>
              <a:t>Diversification</a:t>
            </a:r>
            <a:r>
              <a:rPr sz="2100" b="1" spc="-2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du</a:t>
            </a:r>
            <a:r>
              <a:rPr sz="2100" b="1" spc="-25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paysage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b="1" dirty="0">
                <a:latin typeface="Calibri"/>
                <a:cs typeface="Calibri"/>
              </a:rPr>
              <a:t>---</a:t>
            </a:r>
            <a:r>
              <a:rPr sz="2100" b="1" spc="-5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---</a:t>
            </a:r>
            <a:r>
              <a:rPr sz="2100" b="1" spc="-50" dirty="0">
                <a:latin typeface="Calibri"/>
                <a:cs typeface="Calibri"/>
              </a:rPr>
              <a:t> </a:t>
            </a:r>
            <a:r>
              <a:rPr sz="2100" b="1" spc="5" dirty="0">
                <a:latin typeface="Calibri"/>
                <a:cs typeface="Calibri"/>
              </a:rPr>
              <a:t>---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719" y="158877"/>
            <a:ext cx="6298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4-4-</a:t>
            </a:r>
            <a:r>
              <a:rPr sz="2400" spc="-10" dirty="0"/>
              <a:t> Bordures</a:t>
            </a:r>
            <a:r>
              <a:rPr sz="2400" spc="-20" dirty="0"/>
              <a:t> </a:t>
            </a:r>
            <a:r>
              <a:rPr sz="2400" spc="-5" dirty="0"/>
              <a:t>de</a:t>
            </a:r>
            <a:r>
              <a:rPr sz="2400" spc="-10" dirty="0"/>
              <a:t> </a:t>
            </a:r>
            <a:r>
              <a:rPr sz="2400" spc="-5" dirty="0"/>
              <a:t>parcelles</a:t>
            </a:r>
            <a:r>
              <a:rPr sz="2400" spc="-15" dirty="0"/>
              <a:t> </a:t>
            </a:r>
            <a:r>
              <a:rPr sz="2400" dirty="0">
                <a:solidFill>
                  <a:srgbClr val="000000"/>
                </a:solidFill>
              </a:rPr>
              <a:t>agricoles</a:t>
            </a:r>
            <a:r>
              <a:rPr sz="2400" spc="-40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:</a:t>
            </a:r>
            <a:r>
              <a:rPr sz="2400" spc="-15" dirty="0">
                <a:solidFill>
                  <a:srgbClr val="000000"/>
                </a:solidFill>
              </a:rPr>
              <a:t> </a:t>
            </a:r>
            <a:r>
              <a:rPr sz="2400" spc="-10" dirty="0"/>
              <a:t>Ecobordures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1916" y="3717035"/>
            <a:ext cx="4305300" cy="237591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22747" y="3840479"/>
            <a:ext cx="2948940" cy="225247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93014" y="399135"/>
            <a:ext cx="8523605" cy="3671570"/>
          </a:xfrm>
          <a:prstGeom prst="rect">
            <a:avLst/>
          </a:prstGeom>
        </p:spPr>
        <p:txBody>
          <a:bodyPr vert="horz" wrap="square" lIns="0" tIns="142875" rIns="0" bIns="0" rtlCol="0">
            <a:spAutoFit/>
          </a:bodyPr>
          <a:lstStyle/>
          <a:p>
            <a:pPr marL="2416175" algn="just">
              <a:lnSpc>
                <a:spcPct val="100000"/>
              </a:lnSpc>
              <a:spcBef>
                <a:spcPts val="1125"/>
              </a:spcBef>
            </a:pPr>
            <a:r>
              <a:rPr sz="1800" b="1" spc="-5" dirty="0">
                <a:latin typeface="Calibri"/>
                <a:cs typeface="Calibri"/>
              </a:rPr>
              <a:t>(Pollier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et</a:t>
            </a:r>
            <a:r>
              <a:rPr sz="1800" b="1" i="1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al</a:t>
            </a:r>
            <a:r>
              <a:rPr sz="1800" b="1" spc="-5" dirty="0">
                <a:latin typeface="Calibri"/>
                <a:cs typeface="Calibri"/>
              </a:rPr>
              <a:t>.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2019;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Alignier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et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al</a:t>
            </a:r>
            <a:r>
              <a:rPr sz="1800" b="1" spc="-5" dirty="0">
                <a:latin typeface="Calibri"/>
                <a:cs typeface="Calibri"/>
              </a:rPr>
              <a:t>.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2023)</a:t>
            </a:r>
            <a:endParaRPr sz="18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1190"/>
              </a:spcBef>
            </a:pPr>
            <a:r>
              <a:rPr sz="2100" b="1" dirty="0">
                <a:latin typeface="Calibri"/>
                <a:cs typeface="Calibri"/>
              </a:rPr>
              <a:t>« Les </a:t>
            </a:r>
            <a:r>
              <a:rPr sz="2100" b="1" spc="-10" dirty="0">
                <a:latin typeface="Calibri"/>
                <a:cs typeface="Calibri"/>
              </a:rPr>
              <a:t>bordures </a:t>
            </a:r>
            <a:r>
              <a:rPr sz="2100" b="1" dirty="0">
                <a:latin typeface="Calibri"/>
                <a:cs typeface="Calibri"/>
              </a:rPr>
              <a:t>de </a:t>
            </a:r>
            <a:r>
              <a:rPr sz="2100" b="1" spc="-10" dirty="0">
                <a:latin typeface="Calibri"/>
                <a:cs typeface="Calibri"/>
              </a:rPr>
              <a:t>parcelles </a:t>
            </a:r>
            <a:r>
              <a:rPr sz="2100" b="1" spc="-5" dirty="0">
                <a:latin typeface="Calibri"/>
                <a:cs typeface="Calibri"/>
              </a:rPr>
              <a:t>agricoles </a:t>
            </a:r>
            <a:r>
              <a:rPr sz="2100" b="1" dirty="0">
                <a:latin typeface="Calibri"/>
                <a:cs typeface="Calibri"/>
              </a:rPr>
              <a:t>= espaces </a:t>
            </a:r>
            <a:r>
              <a:rPr sz="2100" b="1" spc="-5" dirty="0">
                <a:latin typeface="Calibri"/>
                <a:cs typeface="Calibri"/>
              </a:rPr>
              <a:t>occupés </a:t>
            </a:r>
            <a:r>
              <a:rPr sz="2100" b="1" dirty="0">
                <a:latin typeface="Calibri"/>
                <a:cs typeface="Calibri"/>
              </a:rPr>
              <a:t>par une </a:t>
            </a:r>
            <a:r>
              <a:rPr sz="2100" b="1" spc="-15" dirty="0">
                <a:solidFill>
                  <a:srgbClr val="0000FF"/>
                </a:solidFill>
                <a:latin typeface="Calibri"/>
                <a:cs typeface="Calibri"/>
              </a:rPr>
              <a:t>végétation </a:t>
            </a:r>
            <a:r>
              <a:rPr sz="2100" b="1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000FF"/>
                </a:solidFill>
                <a:latin typeface="Calibri"/>
                <a:cs typeface="Calibri"/>
              </a:rPr>
              <a:t>herbacée</a:t>
            </a:r>
            <a:r>
              <a:rPr sz="2100" b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qui</a:t>
            </a:r>
            <a:r>
              <a:rPr sz="2100" b="1" spc="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peut</a:t>
            </a:r>
            <a:r>
              <a:rPr sz="2100" b="1" spc="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être</a:t>
            </a:r>
            <a:r>
              <a:rPr sz="2100" b="1" spc="-5" dirty="0"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00FF"/>
                </a:solidFill>
                <a:latin typeface="Calibri"/>
                <a:cs typeface="Calibri"/>
              </a:rPr>
              <a:t>spontanée</a:t>
            </a:r>
            <a:r>
              <a:rPr sz="2100" b="1" spc="-5" dirty="0">
                <a:solidFill>
                  <a:srgbClr val="0000FF"/>
                </a:solidFill>
                <a:latin typeface="Calibri"/>
                <a:cs typeface="Calibri"/>
              </a:rPr>
              <a:t> ou</a:t>
            </a:r>
            <a:r>
              <a:rPr sz="2100" b="1" dirty="0">
                <a:solidFill>
                  <a:srgbClr val="0000FF"/>
                </a:solidFill>
                <a:latin typeface="Calibri"/>
                <a:cs typeface="Calibri"/>
              </a:rPr>
              <a:t> semée</a:t>
            </a:r>
            <a:r>
              <a:rPr sz="2100" b="1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(bandes</a:t>
            </a:r>
            <a:r>
              <a:rPr sz="2100" b="1" spc="5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fleuries,</a:t>
            </a:r>
            <a:r>
              <a:rPr sz="2100" b="1" dirty="0">
                <a:latin typeface="Calibri"/>
                <a:cs typeface="Calibri"/>
              </a:rPr>
              <a:t> bandes </a:t>
            </a:r>
            <a:r>
              <a:rPr sz="2100" b="1" spc="5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enherbées) </a:t>
            </a:r>
            <a:r>
              <a:rPr sz="2100" b="1" spc="-10" dirty="0">
                <a:latin typeface="Calibri"/>
                <a:cs typeface="Calibri"/>
              </a:rPr>
              <a:t>et </a:t>
            </a:r>
            <a:r>
              <a:rPr sz="2100" b="1" dirty="0">
                <a:latin typeface="Calibri"/>
                <a:cs typeface="Calibri"/>
              </a:rPr>
              <a:t>qui </a:t>
            </a:r>
            <a:r>
              <a:rPr sz="2100" b="1" spc="-25" dirty="0">
                <a:latin typeface="Calibri"/>
                <a:cs typeface="Calibri"/>
              </a:rPr>
              <a:t>s’étendent </a:t>
            </a:r>
            <a:r>
              <a:rPr sz="2100" b="1" spc="-15" dirty="0">
                <a:latin typeface="Calibri"/>
                <a:cs typeface="Calibri"/>
              </a:rPr>
              <a:t>entre </a:t>
            </a:r>
            <a:r>
              <a:rPr sz="2100" b="1" dirty="0">
                <a:latin typeface="Calibri"/>
                <a:cs typeface="Calibri"/>
              </a:rPr>
              <a:t>deux </a:t>
            </a:r>
            <a:r>
              <a:rPr sz="2100" b="1" spc="-5" dirty="0">
                <a:latin typeface="Calibri"/>
                <a:cs typeface="Calibri"/>
              </a:rPr>
              <a:t>espaces </a:t>
            </a:r>
            <a:r>
              <a:rPr sz="2100" b="1" spc="-10" dirty="0">
                <a:latin typeface="Calibri"/>
                <a:cs typeface="Calibri"/>
              </a:rPr>
              <a:t>cultivés </a:t>
            </a:r>
            <a:r>
              <a:rPr sz="2100" b="1" spc="-5" dirty="0">
                <a:latin typeface="Calibri"/>
                <a:cs typeface="Calibri"/>
              </a:rPr>
              <a:t>(champs) ou </a:t>
            </a:r>
            <a:r>
              <a:rPr sz="2100" b="1" spc="-15" dirty="0">
                <a:latin typeface="Calibri"/>
                <a:cs typeface="Calibri"/>
              </a:rPr>
              <a:t>entre </a:t>
            </a:r>
            <a:r>
              <a:rPr sz="2100" b="1" spc="-10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un</a:t>
            </a:r>
            <a:r>
              <a:rPr sz="2100" b="1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espace</a:t>
            </a:r>
            <a:r>
              <a:rPr sz="2100" b="1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cultivé</a:t>
            </a:r>
            <a:r>
              <a:rPr sz="2100" b="1" spc="-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et</a:t>
            </a:r>
            <a:r>
              <a:rPr sz="2100" b="1" spc="-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un</a:t>
            </a:r>
            <a:r>
              <a:rPr sz="2100" b="1" spc="5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milieu</a:t>
            </a:r>
            <a:r>
              <a:rPr sz="2100" b="1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d’un</a:t>
            </a:r>
            <a:r>
              <a:rPr sz="2100" b="1" spc="-10" dirty="0">
                <a:latin typeface="Calibri"/>
                <a:cs typeface="Calibri"/>
              </a:rPr>
              <a:t> autre</a:t>
            </a:r>
            <a:r>
              <a:rPr sz="2100" b="1" spc="-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type</a:t>
            </a:r>
            <a:r>
              <a:rPr sz="2100" b="1" spc="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(route,</a:t>
            </a:r>
            <a:r>
              <a:rPr sz="2100" b="1" spc="-5" dirty="0">
                <a:latin typeface="Calibri"/>
                <a:cs typeface="Calibri"/>
              </a:rPr>
              <a:t> chemin,</a:t>
            </a:r>
            <a:r>
              <a:rPr sz="2100" b="1" spc="459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haie, </a:t>
            </a:r>
            <a:r>
              <a:rPr sz="2100" b="1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bosquets,</a:t>
            </a:r>
            <a:r>
              <a:rPr sz="2100" b="1" spc="-2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fossé.</a:t>
            </a:r>
            <a:r>
              <a:rPr sz="2100" b="1" spc="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»</a:t>
            </a:r>
            <a:endParaRPr sz="2100">
              <a:latin typeface="Calibri"/>
              <a:cs typeface="Calibri"/>
            </a:endParaRPr>
          </a:p>
          <a:p>
            <a:pPr marL="12700" marR="6350" algn="just">
              <a:lnSpc>
                <a:spcPct val="100000"/>
              </a:lnSpc>
            </a:pPr>
            <a:r>
              <a:rPr sz="2100" b="1" dirty="0">
                <a:latin typeface="Calibri"/>
                <a:cs typeface="Calibri"/>
              </a:rPr>
              <a:t>-</a:t>
            </a:r>
            <a:r>
              <a:rPr sz="2100" b="1" spc="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La</a:t>
            </a:r>
            <a:r>
              <a:rPr sz="2100" b="1" spc="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gestion</a:t>
            </a:r>
            <a:r>
              <a:rPr sz="2100" b="1" spc="-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de</a:t>
            </a:r>
            <a:r>
              <a:rPr sz="2100" b="1" spc="5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ces</a:t>
            </a:r>
            <a:r>
              <a:rPr sz="2100" b="1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habitats</a:t>
            </a:r>
            <a:r>
              <a:rPr sz="2100" b="1" spc="-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(</a:t>
            </a:r>
            <a:r>
              <a:rPr sz="2100" b="1" spc="-10" dirty="0">
                <a:solidFill>
                  <a:srgbClr val="0000FF"/>
                </a:solidFill>
                <a:latin typeface="Calibri"/>
                <a:cs typeface="Calibri"/>
              </a:rPr>
              <a:t>réservoirs</a:t>
            </a:r>
            <a:r>
              <a:rPr sz="2100" b="1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000FF"/>
                </a:solidFill>
                <a:latin typeface="Calibri"/>
                <a:cs typeface="Calibri"/>
              </a:rPr>
              <a:t>de</a:t>
            </a:r>
            <a:r>
              <a:rPr sz="2100" b="1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00FF"/>
                </a:solidFill>
                <a:latin typeface="Calibri"/>
                <a:cs typeface="Calibri"/>
              </a:rPr>
              <a:t>biodiversité</a:t>
            </a:r>
            <a:r>
              <a:rPr sz="2100" b="1" spc="-10" dirty="0">
                <a:latin typeface="Calibri"/>
                <a:cs typeface="Calibri"/>
              </a:rPr>
              <a:t>)</a:t>
            </a:r>
            <a:r>
              <a:rPr sz="2100" b="1" spc="-5" dirty="0">
                <a:latin typeface="Calibri"/>
                <a:cs typeface="Calibri"/>
              </a:rPr>
              <a:t> en</a:t>
            </a:r>
            <a:r>
              <a:rPr sz="2100" b="1" spc="459" dirty="0">
                <a:latin typeface="Calibri"/>
                <a:cs typeface="Calibri"/>
              </a:rPr>
              <a:t> </a:t>
            </a:r>
            <a:r>
              <a:rPr sz="2100" b="1" spc="-20" dirty="0">
                <a:latin typeface="Calibri"/>
                <a:cs typeface="Calibri"/>
              </a:rPr>
              <a:t>faveur</a:t>
            </a:r>
            <a:r>
              <a:rPr sz="2100" b="1" spc="434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des </a:t>
            </a:r>
            <a:r>
              <a:rPr sz="2100" b="1" spc="5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ennemis </a:t>
            </a:r>
            <a:r>
              <a:rPr sz="2100" b="1" spc="-10" dirty="0">
                <a:latin typeface="Calibri"/>
                <a:cs typeface="Calibri"/>
              </a:rPr>
              <a:t>naturels</a:t>
            </a:r>
            <a:r>
              <a:rPr sz="2100" b="1" spc="-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des </a:t>
            </a:r>
            <a:r>
              <a:rPr sz="2100" b="1" spc="-25" dirty="0">
                <a:latin typeface="Calibri"/>
                <a:cs typeface="Calibri"/>
              </a:rPr>
              <a:t>ravageurs</a:t>
            </a:r>
            <a:r>
              <a:rPr sz="2100" b="1" spc="-20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est</a:t>
            </a:r>
            <a:r>
              <a:rPr sz="2100" b="1" spc="-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un </a:t>
            </a:r>
            <a:r>
              <a:rPr sz="2100" b="1" spc="-10" dirty="0">
                <a:latin typeface="Calibri"/>
                <a:cs typeface="Calibri"/>
              </a:rPr>
              <a:t>élément</a:t>
            </a:r>
            <a:r>
              <a:rPr sz="2100" b="1" spc="-5" dirty="0">
                <a:latin typeface="Calibri"/>
                <a:cs typeface="Calibri"/>
              </a:rPr>
              <a:t> clé </a:t>
            </a:r>
            <a:r>
              <a:rPr sz="2100" b="1" dirty="0">
                <a:latin typeface="Calibri"/>
                <a:cs typeface="Calibri"/>
              </a:rPr>
              <a:t>du </a:t>
            </a:r>
            <a:r>
              <a:rPr sz="2100" b="1" spc="-15" dirty="0">
                <a:solidFill>
                  <a:srgbClr val="0000FF"/>
                </a:solidFill>
                <a:latin typeface="Calibri"/>
                <a:cs typeface="Calibri"/>
              </a:rPr>
              <a:t>contrôle</a:t>
            </a:r>
            <a:r>
              <a:rPr sz="2100" b="1" spc="4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000FF"/>
                </a:solidFill>
                <a:latin typeface="Calibri"/>
                <a:cs typeface="Calibri"/>
              </a:rPr>
              <a:t>biologique </a:t>
            </a:r>
            <a:r>
              <a:rPr sz="2100" b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des</a:t>
            </a:r>
            <a:r>
              <a:rPr sz="2100" b="1" spc="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bioagresseurs</a:t>
            </a:r>
            <a:r>
              <a:rPr sz="2100" b="1" spc="1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: </a:t>
            </a:r>
            <a:r>
              <a:rPr sz="2100" b="1" spc="-5" dirty="0">
                <a:solidFill>
                  <a:srgbClr val="CC0099"/>
                </a:solidFill>
                <a:latin typeface="Calibri"/>
                <a:cs typeface="Calibri"/>
              </a:rPr>
              <a:t>conciliation</a:t>
            </a:r>
            <a:r>
              <a:rPr sz="2100" b="1" spc="-20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100" b="1" spc="-15" dirty="0">
                <a:solidFill>
                  <a:srgbClr val="CC0099"/>
                </a:solidFill>
                <a:latin typeface="Calibri"/>
                <a:cs typeface="Calibri"/>
              </a:rPr>
              <a:t>entre</a:t>
            </a:r>
            <a:r>
              <a:rPr sz="2100" b="1" spc="5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CC0099"/>
                </a:solidFill>
                <a:latin typeface="Calibri"/>
                <a:cs typeface="Calibri"/>
              </a:rPr>
              <a:t>agriculture</a:t>
            </a:r>
            <a:r>
              <a:rPr sz="2100" b="1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CC0099"/>
                </a:solidFill>
                <a:latin typeface="Calibri"/>
                <a:cs typeface="Calibri"/>
              </a:rPr>
              <a:t>et</a:t>
            </a:r>
            <a:r>
              <a:rPr sz="2100" b="1" spc="5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CC0099"/>
                </a:solidFill>
                <a:latin typeface="Calibri"/>
                <a:cs typeface="Calibri"/>
              </a:rPr>
              <a:t>biodiversité</a:t>
            </a:r>
            <a:r>
              <a:rPr sz="2100" b="1" spc="-10" dirty="0">
                <a:latin typeface="Calibri"/>
                <a:cs typeface="Calibri"/>
              </a:rPr>
              <a:t>.</a:t>
            </a:r>
            <a:endParaRPr sz="2100">
              <a:latin typeface="Calibri"/>
              <a:cs typeface="Calibri"/>
            </a:endParaRPr>
          </a:p>
          <a:p>
            <a:pPr marL="554990">
              <a:lnSpc>
                <a:spcPct val="100000"/>
              </a:lnSpc>
              <a:spcBef>
                <a:spcPts val="1770"/>
              </a:spcBef>
            </a:pPr>
            <a:r>
              <a:rPr sz="2000" b="1" spc="-5" dirty="0">
                <a:latin typeface="Calibri"/>
                <a:cs typeface="Calibri"/>
              </a:rPr>
              <a:t>(GRAB,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2020)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04606" y="6447704"/>
            <a:ext cx="22860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29</a:t>
            </a:fld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2696" y="6107684"/>
            <a:ext cx="843597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dirty="0">
                <a:solidFill>
                  <a:srgbClr val="0000FF"/>
                </a:solidFill>
                <a:latin typeface="Calibri"/>
                <a:cs typeface="Calibri"/>
              </a:rPr>
              <a:t>Bandes</a:t>
            </a:r>
            <a:r>
              <a:rPr sz="2300" b="1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0000FF"/>
                </a:solidFill>
                <a:latin typeface="Calibri"/>
                <a:cs typeface="Calibri"/>
              </a:rPr>
              <a:t>fleuries</a:t>
            </a:r>
            <a:r>
              <a:rPr sz="2300" b="1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:</a:t>
            </a:r>
            <a:r>
              <a:rPr sz="2300" b="1" spc="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conservation</a:t>
            </a:r>
            <a:r>
              <a:rPr sz="2300" b="1" spc="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des</a:t>
            </a:r>
            <a:r>
              <a:rPr sz="2300" b="1" spc="-1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insectes</a:t>
            </a:r>
            <a:r>
              <a:rPr sz="2300" b="1" dirty="0">
                <a:latin typeface="Calibri"/>
                <a:cs typeface="Calibri"/>
              </a:rPr>
              <a:t> utiles</a:t>
            </a:r>
            <a:r>
              <a:rPr sz="2300" b="1" spc="-5" dirty="0">
                <a:latin typeface="Calibri"/>
                <a:cs typeface="Calibri"/>
              </a:rPr>
              <a:t> et</a:t>
            </a:r>
            <a:r>
              <a:rPr sz="2300" b="1" spc="1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des</a:t>
            </a:r>
            <a:r>
              <a:rPr sz="2300" b="1" spc="10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pollinisateurs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065" y="114562"/>
            <a:ext cx="8195309" cy="1381760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372745" indent="-184785">
              <a:lnSpc>
                <a:spcPct val="100000"/>
              </a:lnSpc>
              <a:spcBef>
                <a:spcPts val="1120"/>
              </a:spcBef>
              <a:buSzPct val="83333"/>
              <a:buChar char="•"/>
              <a:tabLst>
                <a:tab pos="373380" algn="l"/>
              </a:tabLst>
            </a:pPr>
            <a:r>
              <a:rPr lang="fr-FR" sz="2400" b="1" spc="-5" dirty="0" smtClean="0">
                <a:solidFill>
                  <a:srgbClr val="0000FF"/>
                </a:solidFill>
                <a:latin typeface="Calibri"/>
                <a:cs typeface="Calibri"/>
              </a:rPr>
              <a:t>2. </a:t>
            </a:r>
            <a:r>
              <a:rPr sz="2400" b="1" spc="-5" dirty="0" err="1" smtClean="0">
                <a:solidFill>
                  <a:srgbClr val="0000FF"/>
                </a:solidFill>
                <a:latin typeface="Calibri"/>
                <a:cs typeface="Calibri"/>
              </a:rPr>
              <a:t>Outils</a:t>
            </a:r>
            <a:r>
              <a:rPr sz="2400" b="1" spc="-10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0000FF"/>
                </a:solidFill>
                <a:latin typeface="Calibri"/>
                <a:cs typeface="Calibri"/>
              </a:rPr>
              <a:t>d’évaluation</a:t>
            </a:r>
            <a:r>
              <a:rPr sz="2400" b="1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des</a:t>
            </a:r>
            <a:r>
              <a:rPr sz="2400" b="1" spc="-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RPG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15"/>
              </a:spcBef>
            </a:pPr>
            <a:r>
              <a:rPr sz="2400" b="1" spc="-35" dirty="0">
                <a:solidFill>
                  <a:srgbClr val="0000FF"/>
                </a:solidFill>
                <a:latin typeface="Calibri"/>
                <a:cs typeface="Calibri"/>
              </a:rPr>
              <a:t>L’évaluation</a:t>
            </a:r>
            <a:r>
              <a:rPr sz="2400" b="1" spc="7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est</a:t>
            </a:r>
            <a:r>
              <a:rPr sz="2400" b="1" spc="9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basée</a:t>
            </a:r>
            <a:r>
              <a:rPr sz="2400" b="1" spc="9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sur</a:t>
            </a:r>
            <a:r>
              <a:rPr sz="2400" b="1" spc="8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des</a:t>
            </a:r>
            <a:r>
              <a:rPr sz="2400" b="1" spc="8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«</a:t>
            </a:r>
            <a:r>
              <a:rPr sz="2400" b="1" spc="9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caractères</a:t>
            </a:r>
            <a:r>
              <a:rPr sz="2400" b="1" spc="10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»</a:t>
            </a:r>
            <a:r>
              <a:rPr sz="2400" b="1" spc="7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ou</a:t>
            </a:r>
            <a:r>
              <a:rPr sz="2400" b="1" spc="8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«</a:t>
            </a:r>
            <a:r>
              <a:rPr sz="2400" b="1" spc="9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variables</a:t>
            </a:r>
            <a:r>
              <a:rPr sz="2400" b="1" spc="9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»</a:t>
            </a:r>
            <a:r>
              <a:rPr sz="2400" b="1" spc="95" dirty="0">
                <a:latin typeface="Calibri"/>
                <a:cs typeface="Calibri"/>
              </a:rPr>
              <a:t> </a:t>
            </a:r>
            <a:r>
              <a:rPr sz="2400" b="1" spc="5" dirty="0">
                <a:latin typeface="Calibri"/>
                <a:cs typeface="Calibri"/>
              </a:rPr>
              <a:t>ou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«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marqueurs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»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ou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«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descripteurs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»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58774" y="1760092"/>
            <a:ext cx="8058784" cy="3957954"/>
            <a:chOff x="558774" y="1760092"/>
            <a:chExt cx="8058784" cy="3957954"/>
          </a:xfrm>
        </p:grpSpPr>
        <p:sp>
          <p:nvSpPr>
            <p:cNvPr id="4" name="object 4"/>
            <p:cNvSpPr/>
            <p:nvPr/>
          </p:nvSpPr>
          <p:spPr>
            <a:xfrm>
              <a:off x="6833997" y="1772805"/>
              <a:ext cx="1771014" cy="3932554"/>
            </a:xfrm>
            <a:custGeom>
              <a:avLst/>
              <a:gdLst/>
              <a:ahLst/>
              <a:cxnLst/>
              <a:rect l="l" t="t" r="r" b="b"/>
              <a:pathLst>
                <a:path w="1771015" h="3932554">
                  <a:moveTo>
                    <a:pt x="1770507" y="2621292"/>
                  </a:moveTo>
                  <a:lnTo>
                    <a:pt x="0" y="2621292"/>
                  </a:lnTo>
                  <a:lnTo>
                    <a:pt x="0" y="3931932"/>
                  </a:lnTo>
                  <a:lnTo>
                    <a:pt x="1770507" y="3931932"/>
                  </a:lnTo>
                  <a:lnTo>
                    <a:pt x="1770507" y="2621292"/>
                  </a:lnTo>
                  <a:close/>
                </a:path>
                <a:path w="1771015" h="3932554">
                  <a:moveTo>
                    <a:pt x="1770507" y="0"/>
                  </a:moveTo>
                  <a:lnTo>
                    <a:pt x="0" y="0"/>
                  </a:lnTo>
                  <a:lnTo>
                    <a:pt x="0" y="1310627"/>
                  </a:lnTo>
                  <a:lnTo>
                    <a:pt x="0" y="2621267"/>
                  </a:lnTo>
                  <a:lnTo>
                    <a:pt x="1770507" y="2621267"/>
                  </a:lnTo>
                  <a:lnTo>
                    <a:pt x="1770507" y="1310627"/>
                  </a:lnTo>
                  <a:lnTo>
                    <a:pt x="1770507" y="0"/>
                  </a:lnTo>
                  <a:close/>
                </a:path>
              </a:pathLst>
            </a:custGeom>
            <a:solidFill>
              <a:srgbClr val="EBF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124" y="1766442"/>
              <a:ext cx="8046084" cy="3945254"/>
            </a:xfrm>
            <a:custGeom>
              <a:avLst/>
              <a:gdLst/>
              <a:ahLst/>
              <a:cxnLst/>
              <a:rect l="l" t="t" r="r" b="b"/>
              <a:pathLst>
                <a:path w="8046084" h="3945254">
                  <a:moveTo>
                    <a:pt x="6268872" y="0"/>
                  </a:moveTo>
                  <a:lnTo>
                    <a:pt x="6268872" y="3944645"/>
                  </a:lnTo>
                </a:path>
                <a:path w="8046084" h="3945254">
                  <a:moveTo>
                    <a:pt x="4596663" y="0"/>
                  </a:moveTo>
                  <a:lnTo>
                    <a:pt x="4596663" y="3944645"/>
                  </a:lnTo>
                </a:path>
                <a:path w="8046084" h="3945254">
                  <a:moveTo>
                    <a:pt x="0" y="1316990"/>
                  </a:moveTo>
                  <a:lnTo>
                    <a:pt x="8045729" y="1316990"/>
                  </a:lnTo>
                </a:path>
                <a:path w="8046084" h="3945254">
                  <a:moveTo>
                    <a:pt x="0" y="2627630"/>
                  </a:moveTo>
                  <a:lnTo>
                    <a:pt x="8045729" y="2627630"/>
                  </a:lnTo>
                </a:path>
                <a:path w="8046084" h="3945254">
                  <a:moveTo>
                    <a:pt x="6350" y="0"/>
                  </a:moveTo>
                  <a:lnTo>
                    <a:pt x="6350" y="3944645"/>
                  </a:lnTo>
                </a:path>
                <a:path w="8046084" h="3945254">
                  <a:moveTo>
                    <a:pt x="8039379" y="0"/>
                  </a:moveTo>
                  <a:lnTo>
                    <a:pt x="8039379" y="3944645"/>
                  </a:lnTo>
                </a:path>
                <a:path w="8046084" h="3945254">
                  <a:moveTo>
                    <a:pt x="0" y="6350"/>
                  </a:moveTo>
                  <a:lnTo>
                    <a:pt x="8045729" y="6350"/>
                  </a:lnTo>
                </a:path>
                <a:path w="8046084" h="3945254">
                  <a:moveTo>
                    <a:pt x="0" y="3938295"/>
                  </a:moveTo>
                  <a:lnTo>
                    <a:pt x="8045729" y="393829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50240" y="1789557"/>
            <a:ext cx="2739390" cy="124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7955" indent="-135890">
              <a:lnSpc>
                <a:spcPct val="100000"/>
              </a:lnSpc>
              <a:spcBef>
                <a:spcPts val="105"/>
              </a:spcBef>
              <a:buChar char="-"/>
              <a:tabLst>
                <a:tab pos="148590" algn="l"/>
              </a:tabLst>
            </a:pPr>
            <a:r>
              <a:rPr sz="2000" b="1" spc="-5" dirty="0">
                <a:solidFill>
                  <a:srgbClr val="0000FF"/>
                </a:solidFill>
                <a:latin typeface="Calibri"/>
                <a:cs typeface="Calibri"/>
              </a:rPr>
              <a:t>Niveau</a:t>
            </a:r>
            <a:r>
              <a:rPr sz="2000" b="1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r>
              <a:rPr sz="2000" b="1" spc="-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(phénotype)</a:t>
            </a:r>
            <a:endParaRPr sz="2000">
              <a:latin typeface="Calibri"/>
              <a:cs typeface="Calibri"/>
            </a:endParaRPr>
          </a:p>
          <a:p>
            <a:pPr marL="147955" indent="-135890">
              <a:lnSpc>
                <a:spcPct val="100000"/>
              </a:lnSpc>
              <a:buChar char="-"/>
              <a:tabLst>
                <a:tab pos="148590" algn="l"/>
              </a:tabLst>
            </a:pPr>
            <a:r>
              <a:rPr sz="2000" b="1" spc="-5" dirty="0">
                <a:latin typeface="Calibri"/>
                <a:cs typeface="Calibri"/>
              </a:rPr>
              <a:t>Métabolites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secondaires</a:t>
            </a:r>
            <a:endParaRPr sz="2000">
              <a:latin typeface="Calibri"/>
              <a:cs typeface="Calibri"/>
            </a:endParaRPr>
          </a:p>
          <a:p>
            <a:pPr marL="147955" indent="-135890">
              <a:lnSpc>
                <a:spcPct val="100000"/>
              </a:lnSpc>
              <a:buChar char="-"/>
              <a:tabLst>
                <a:tab pos="148590" algn="l"/>
              </a:tabLst>
            </a:pPr>
            <a:r>
              <a:rPr sz="2000" b="1" dirty="0">
                <a:latin typeface="Calibri"/>
                <a:cs typeface="Calibri"/>
              </a:rPr>
              <a:t>Morphologie</a:t>
            </a:r>
            <a:endParaRPr sz="2000">
              <a:latin typeface="Calibri"/>
              <a:cs typeface="Calibri"/>
            </a:endParaRPr>
          </a:p>
          <a:p>
            <a:pPr marL="147955" indent="-135890">
              <a:lnSpc>
                <a:spcPct val="100000"/>
              </a:lnSpc>
              <a:buChar char="-"/>
              <a:tabLst>
                <a:tab pos="148590" algn="l"/>
              </a:tabLst>
            </a:pPr>
            <a:r>
              <a:rPr sz="2000" b="1" dirty="0">
                <a:latin typeface="Calibri"/>
                <a:cs typeface="Calibri"/>
              </a:rPr>
              <a:t>Phénologie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…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62396" y="2065401"/>
            <a:ext cx="10699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Marqueurs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74945" y="2339721"/>
            <a:ext cx="1447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00FF"/>
                </a:solidFill>
                <a:latin typeface="Calibri"/>
                <a:cs typeface="Calibri"/>
              </a:rPr>
              <a:t>phénotypiques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96176" y="2065401"/>
            <a:ext cx="1447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9400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9900"/>
                </a:solidFill>
                <a:latin typeface="Calibri"/>
                <a:cs typeface="Calibri"/>
              </a:rPr>
              <a:t>Données </a:t>
            </a:r>
            <a:r>
              <a:rPr sz="1800" b="1" dirty="0">
                <a:solidFill>
                  <a:srgbClr val="009900"/>
                </a:solidFill>
                <a:latin typeface="Calibri"/>
                <a:cs typeface="Calibri"/>
              </a:rPr>
              <a:t> phén</a:t>
            </a:r>
            <a:r>
              <a:rPr sz="1800" b="1" spc="-10" dirty="0">
                <a:solidFill>
                  <a:srgbClr val="009900"/>
                </a:solidFill>
                <a:latin typeface="Calibri"/>
                <a:cs typeface="Calibri"/>
              </a:rPr>
              <a:t>o</a:t>
            </a:r>
            <a:r>
              <a:rPr sz="1800" b="1" dirty="0">
                <a:solidFill>
                  <a:srgbClr val="009900"/>
                </a:solidFill>
                <a:latin typeface="Calibri"/>
                <a:cs typeface="Calibri"/>
              </a:rPr>
              <a:t>ty</a:t>
            </a:r>
            <a:r>
              <a:rPr sz="1800" b="1" spc="-10" dirty="0">
                <a:solidFill>
                  <a:srgbClr val="009900"/>
                </a:solidFill>
                <a:latin typeface="Calibri"/>
                <a:cs typeface="Calibri"/>
              </a:rPr>
              <a:t>p</a:t>
            </a:r>
            <a:r>
              <a:rPr sz="1800" b="1" spc="-15" dirty="0">
                <a:solidFill>
                  <a:srgbClr val="009900"/>
                </a:solidFill>
                <a:latin typeface="Calibri"/>
                <a:cs typeface="Calibri"/>
              </a:rPr>
              <a:t>i</a:t>
            </a:r>
            <a:r>
              <a:rPr sz="1800" b="1" dirty="0">
                <a:solidFill>
                  <a:srgbClr val="009900"/>
                </a:solidFill>
                <a:latin typeface="Calibri"/>
                <a:cs typeface="Calibri"/>
              </a:rPr>
              <a:t>q</a:t>
            </a:r>
            <a:r>
              <a:rPr sz="1800" b="1" spc="-10" dirty="0">
                <a:solidFill>
                  <a:srgbClr val="009900"/>
                </a:solidFill>
                <a:latin typeface="Calibri"/>
                <a:cs typeface="Calibri"/>
              </a:rPr>
              <a:t>ue</a:t>
            </a:r>
            <a:r>
              <a:rPr sz="1800" b="1" dirty="0">
                <a:solidFill>
                  <a:srgbClr val="0099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0240" y="3100577"/>
            <a:ext cx="433578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7955" indent="-135890">
              <a:lnSpc>
                <a:spcPct val="100000"/>
              </a:lnSpc>
              <a:spcBef>
                <a:spcPts val="105"/>
              </a:spcBef>
              <a:buChar char="-"/>
              <a:tabLst>
                <a:tab pos="148590" algn="l"/>
              </a:tabLst>
            </a:pPr>
            <a:r>
              <a:rPr sz="2000" b="1" spc="-5" dirty="0">
                <a:solidFill>
                  <a:srgbClr val="0000FF"/>
                </a:solidFill>
                <a:latin typeface="Calibri"/>
                <a:cs typeface="Calibri"/>
              </a:rPr>
              <a:t>Niveau</a:t>
            </a:r>
            <a:r>
              <a:rPr sz="2000" b="1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2</a:t>
            </a:r>
            <a:r>
              <a:rPr sz="2000" b="1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Calibri"/>
                <a:cs typeface="Calibri"/>
              </a:rPr>
              <a:t>(produits</a:t>
            </a:r>
            <a:r>
              <a:rPr sz="2000" b="1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Calibri"/>
                <a:cs typeface="Calibri"/>
              </a:rPr>
              <a:t>primaires</a:t>
            </a:r>
            <a:r>
              <a:rPr sz="2000" b="1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des</a:t>
            </a:r>
            <a:r>
              <a:rPr sz="2000" b="1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Calibri"/>
                <a:cs typeface="Calibri"/>
              </a:rPr>
              <a:t>gènes)</a:t>
            </a:r>
            <a:endParaRPr sz="2000">
              <a:latin typeface="Calibri"/>
              <a:cs typeface="Calibri"/>
            </a:endParaRPr>
          </a:p>
          <a:p>
            <a:pPr marL="147955" indent="-135890">
              <a:lnSpc>
                <a:spcPct val="100000"/>
              </a:lnSpc>
              <a:buChar char="-"/>
              <a:tabLst>
                <a:tab pos="148590" algn="l"/>
              </a:tabLst>
            </a:pPr>
            <a:r>
              <a:rPr sz="2000" b="1" spc="-10" dirty="0">
                <a:latin typeface="Calibri"/>
                <a:cs typeface="Calibri"/>
              </a:rPr>
              <a:t>Protéines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réserve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0240" y="3710177"/>
            <a:ext cx="274701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7955" indent="-135890">
              <a:lnSpc>
                <a:spcPct val="100000"/>
              </a:lnSpc>
              <a:spcBef>
                <a:spcPts val="100"/>
              </a:spcBef>
              <a:buChar char="-"/>
              <a:tabLst>
                <a:tab pos="148590" algn="l"/>
              </a:tabLst>
            </a:pPr>
            <a:r>
              <a:rPr sz="2000" b="1" spc="-10" dirty="0">
                <a:latin typeface="Calibri"/>
                <a:cs typeface="Calibri"/>
              </a:rPr>
              <a:t>Protéines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membranaires</a:t>
            </a:r>
            <a:endParaRPr sz="2000">
              <a:latin typeface="Calibri"/>
              <a:cs typeface="Calibri"/>
            </a:endParaRPr>
          </a:p>
          <a:p>
            <a:pPr marL="147955" indent="-135890">
              <a:lnSpc>
                <a:spcPct val="100000"/>
              </a:lnSpc>
              <a:buChar char="-"/>
              <a:tabLst>
                <a:tab pos="148590" algn="l"/>
              </a:tabLst>
            </a:pPr>
            <a:r>
              <a:rPr sz="2000" b="1" spc="-5" dirty="0">
                <a:latin typeface="Calibri"/>
                <a:cs typeface="Calibri"/>
              </a:rPr>
              <a:t>Enzymes…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51145" y="3376421"/>
            <a:ext cx="12941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112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Marqueurs 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00FF"/>
                </a:solidFill>
                <a:latin typeface="Calibri"/>
                <a:cs typeface="Calibri"/>
              </a:rPr>
              <a:t>bio</a:t>
            </a:r>
            <a:r>
              <a:rPr sz="1800" b="1" spc="5" dirty="0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sz="1800" b="1" dirty="0">
                <a:solidFill>
                  <a:srgbClr val="0000FF"/>
                </a:solidFill>
                <a:latin typeface="Calibri"/>
                <a:cs typeface="Calibri"/>
              </a:rPr>
              <a:t>h</a:t>
            </a:r>
            <a:r>
              <a:rPr sz="1800" b="1" spc="-15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1800" b="1" spc="-5" dirty="0">
                <a:solidFill>
                  <a:srgbClr val="0000FF"/>
                </a:solidFill>
                <a:latin typeface="Calibri"/>
                <a:cs typeface="Calibri"/>
              </a:rPr>
              <a:t>m</a:t>
            </a:r>
            <a:r>
              <a:rPr sz="1800" b="1" spc="-15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1800" b="1" dirty="0">
                <a:solidFill>
                  <a:srgbClr val="0000FF"/>
                </a:solidFill>
                <a:latin typeface="Calibri"/>
                <a:cs typeface="Calibri"/>
              </a:rPr>
              <a:t>q</a:t>
            </a:r>
            <a:r>
              <a:rPr sz="1800" b="1" spc="-10" dirty="0">
                <a:solidFill>
                  <a:srgbClr val="0000FF"/>
                </a:solidFill>
                <a:latin typeface="Calibri"/>
                <a:cs typeface="Calibri"/>
              </a:rPr>
              <a:t>ue</a:t>
            </a:r>
            <a:r>
              <a:rPr sz="1800" b="1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73900" y="3376421"/>
            <a:ext cx="12941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59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9900"/>
                </a:solidFill>
                <a:latin typeface="Calibri"/>
                <a:cs typeface="Calibri"/>
              </a:rPr>
              <a:t>Données </a:t>
            </a:r>
            <a:r>
              <a:rPr sz="1800" b="1" dirty="0">
                <a:solidFill>
                  <a:srgbClr val="009900"/>
                </a:solidFill>
                <a:latin typeface="Calibri"/>
                <a:cs typeface="Calibri"/>
              </a:rPr>
              <a:t> bio</a:t>
            </a:r>
            <a:r>
              <a:rPr sz="1800" b="1" spc="5" dirty="0">
                <a:solidFill>
                  <a:srgbClr val="009900"/>
                </a:solidFill>
                <a:latin typeface="Calibri"/>
                <a:cs typeface="Calibri"/>
              </a:rPr>
              <a:t>c</a:t>
            </a:r>
            <a:r>
              <a:rPr sz="1800" b="1" dirty="0">
                <a:solidFill>
                  <a:srgbClr val="009900"/>
                </a:solidFill>
                <a:latin typeface="Calibri"/>
                <a:cs typeface="Calibri"/>
              </a:rPr>
              <a:t>h</a:t>
            </a:r>
            <a:r>
              <a:rPr sz="1800" b="1" spc="-15" dirty="0">
                <a:solidFill>
                  <a:srgbClr val="009900"/>
                </a:solidFill>
                <a:latin typeface="Calibri"/>
                <a:cs typeface="Calibri"/>
              </a:rPr>
              <a:t>i</a:t>
            </a:r>
            <a:r>
              <a:rPr sz="1800" b="1" spc="-5" dirty="0">
                <a:solidFill>
                  <a:srgbClr val="009900"/>
                </a:solidFill>
                <a:latin typeface="Calibri"/>
                <a:cs typeface="Calibri"/>
              </a:rPr>
              <a:t>m</a:t>
            </a:r>
            <a:r>
              <a:rPr sz="1800" b="1" spc="-15" dirty="0">
                <a:solidFill>
                  <a:srgbClr val="009900"/>
                </a:solidFill>
                <a:latin typeface="Calibri"/>
                <a:cs typeface="Calibri"/>
              </a:rPr>
              <a:t>i</a:t>
            </a:r>
            <a:r>
              <a:rPr sz="1800" b="1" dirty="0">
                <a:solidFill>
                  <a:srgbClr val="009900"/>
                </a:solidFill>
                <a:latin typeface="Calibri"/>
                <a:cs typeface="Calibri"/>
              </a:rPr>
              <a:t>q</a:t>
            </a:r>
            <a:r>
              <a:rPr sz="1800" b="1" spc="-10" dirty="0">
                <a:solidFill>
                  <a:srgbClr val="009900"/>
                </a:solidFill>
                <a:latin typeface="Calibri"/>
                <a:cs typeface="Calibri"/>
              </a:rPr>
              <a:t>ue</a:t>
            </a:r>
            <a:r>
              <a:rPr sz="1800" b="1" dirty="0">
                <a:solidFill>
                  <a:srgbClr val="0099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0240" y="4410913"/>
            <a:ext cx="255968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7955" indent="-135890">
              <a:lnSpc>
                <a:spcPct val="100000"/>
              </a:lnSpc>
              <a:spcBef>
                <a:spcPts val="105"/>
              </a:spcBef>
              <a:buChar char="-"/>
              <a:tabLst>
                <a:tab pos="148590" algn="l"/>
              </a:tabLst>
            </a:pPr>
            <a:r>
              <a:rPr sz="2000" b="1" spc="-5" dirty="0">
                <a:solidFill>
                  <a:srgbClr val="0000FF"/>
                </a:solidFill>
                <a:latin typeface="Calibri"/>
                <a:cs typeface="Calibri"/>
              </a:rPr>
              <a:t>Niveau</a:t>
            </a:r>
            <a:r>
              <a:rPr sz="2000" b="1" spc="-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3</a:t>
            </a:r>
            <a:r>
              <a:rPr sz="2000" b="1" spc="-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(ADN,</a:t>
            </a:r>
            <a:r>
              <a:rPr sz="2000" b="1" spc="-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Calibri"/>
                <a:cs typeface="Calibri"/>
              </a:rPr>
              <a:t>Gènes)</a:t>
            </a:r>
            <a:endParaRPr sz="2000">
              <a:latin typeface="Calibri"/>
              <a:cs typeface="Calibri"/>
            </a:endParaRPr>
          </a:p>
          <a:p>
            <a:pPr marL="147955" indent="-135890">
              <a:lnSpc>
                <a:spcPct val="100000"/>
              </a:lnSpc>
              <a:buChar char="-"/>
              <a:tabLst>
                <a:tab pos="148590" algn="l"/>
              </a:tabLst>
            </a:pPr>
            <a:r>
              <a:rPr sz="2000" b="1" spc="-5" dirty="0">
                <a:latin typeface="Calibri"/>
                <a:cs typeface="Calibri"/>
              </a:rPr>
              <a:t>ADN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nucléaire</a:t>
            </a:r>
            <a:endParaRPr sz="2000">
              <a:latin typeface="Calibri"/>
              <a:cs typeface="Calibri"/>
            </a:endParaRPr>
          </a:p>
          <a:p>
            <a:pPr marL="147955" indent="-135890">
              <a:lnSpc>
                <a:spcPct val="100000"/>
              </a:lnSpc>
              <a:buChar char="-"/>
              <a:tabLst>
                <a:tab pos="148590" algn="l"/>
              </a:tabLst>
            </a:pPr>
            <a:r>
              <a:rPr sz="2000" b="1" spc="-5" dirty="0">
                <a:latin typeface="Calibri"/>
                <a:cs typeface="Calibri"/>
              </a:rPr>
              <a:t>ADN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chloroplastique</a:t>
            </a:r>
            <a:endParaRPr sz="2000">
              <a:latin typeface="Calibri"/>
              <a:cs typeface="Calibri"/>
            </a:endParaRPr>
          </a:p>
          <a:p>
            <a:pPr marL="147955" indent="-135890">
              <a:lnSpc>
                <a:spcPct val="100000"/>
              </a:lnSpc>
              <a:buChar char="-"/>
              <a:tabLst>
                <a:tab pos="148590" algn="l"/>
              </a:tabLst>
            </a:pPr>
            <a:r>
              <a:rPr sz="2000" b="1" spc="-5" dirty="0">
                <a:latin typeface="Calibri"/>
                <a:cs typeface="Calibri"/>
              </a:rPr>
              <a:t>ADN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mitochondrial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81625" y="4687316"/>
            <a:ext cx="12325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064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Marqueurs 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Calibri"/>
                <a:cs typeface="Calibri"/>
              </a:rPr>
              <a:t>mol</a:t>
            </a:r>
            <a:r>
              <a:rPr sz="1800" b="1" spc="5" dirty="0">
                <a:solidFill>
                  <a:srgbClr val="0000FF"/>
                </a:solidFill>
                <a:latin typeface="Calibri"/>
                <a:cs typeface="Calibri"/>
              </a:rPr>
              <a:t>é</a:t>
            </a:r>
            <a:r>
              <a:rPr sz="1800" b="1" spc="-5" dirty="0">
                <a:solidFill>
                  <a:srgbClr val="0000FF"/>
                </a:solidFill>
                <a:latin typeface="Calibri"/>
                <a:cs typeface="Calibri"/>
              </a:rPr>
              <a:t>cula</a:t>
            </a:r>
            <a:r>
              <a:rPr sz="1800" b="1" spc="-20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1800" b="1" spc="-30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0000FF"/>
                </a:solidFill>
                <a:latin typeface="Calibri"/>
                <a:cs typeface="Calibri"/>
              </a:rPr>
              <a:t>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04380" y="4687316"/>
            <a:ext cx="12325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542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9900"/>
                </a:solidFill>
                <a:latin typeface="Calibri"/>
                <a:cs typeface="Calibri"/>
              </a:rPr>
              <a:t>Données </a:t>
            </a:r>
            <a:r>
              <a:rPr sz="1800" b="1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9900"/>
                </a:solidFill>
                <a:latin typeface="Calibri"/>
                <a:cs typeface="Calibri"/>
              </a:rPr>
              <a:t>mol</a:t>
            </a:r>
            <a:r>
              <a:rPr sz="1800" b="1" spc="5" dirty="0">
                <a:solidFill>
                  <a:srgbClr val="009900"/>
                </a:solidFill>
                <a:latin typeface="Calibri"/>
                <a:cs typeface="Calibri"/>
              </a:rPr>
              <a:t>é</a:t>
            </a:r>
            <a:r>
              <a:rPr sz="1800" b="1" spc="-5" dirty="0">
                <a:solidFill>
                  <a:srgbClr val="009900"/>
                </a:solidFill>
                <a:latin typeface="Calibri"/>
                <a:cs typeface="Calibri"/>
              </a:rPr>
              <a:t>cula</a:t>
            </a:r>
            <a:r>
              <a:rPr sz="1800" b="1" spc="-20" dirty="0">
                <a:solidFill>
                  <a:srgbClr val="009900"/>
                </a:solidFill>
                <a:latin typeface="Calibri"/>
                <a:cs typeface="Calibri"/>
              </a:rPr>
              <a:t>i</a:t>
            </a:r>
            <a:r>
              <a:rPr sz="1800" b="1" spc="-30" dirty="0">
                <a:solidFill>
                  <a:srgbClr val="009900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009900"/>
                </a:solidFill>
                <a:latin typeface="Calibri"/>
                <a:cs typeface="Calibri"/>
              </a:rPr>
              <a:t>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87196" y="5847588"/>
            <a:ext cx="6408420" cy="462280"/>
          </a:xfrm>
          <a:prstGeom prst="rect">
            <a:avLst/>
          </a:prstGeom>
          <a:ln w="9525">
            <a:solidFill>
              <a:srgbClr val="00AF50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653415">
              <a:lnSpc>
                <a:spcPct val="100000"/>
              </a:lnSpc>
              <a:spcBef>
                <a:spcPts val="210"/>
              </a:spcBef>
            </a:pPr>
            <a:r>
              <a:rPr sz="2400" b="1" dirty="0">
                <a:solidFill>
                  <a:srgbClr val="009900"/>
                </a:solidFill>
                <a:latin typeface="Calibri"/>
                <a:cs typeface="Calibri"/>
              </a:rPr>
              <a:t>+</a:t>
            </a:r>
            <a:r>
              <a:rPr sz="2400" b="1" spc="-15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9900"/>
                </a:solidFill>
                <a:latin typeface="Calibri"/>
                <a:cs typeface="Calibri"/>
              </a:rPr>
              <a:t>Outils</a:t>
            </a:r>
            <a:r>
              <a:rPr sz="2400" b="1" spc="10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9900"/>
                </a:solidFill>
                <a:latin typeface="Calibri"/>
                <a:cs typeface="Calibri"/>
              </a:rPr>
              <a:t>statistiques</a:t>
            </a:r>
            <a:r>
              <a:rPr sz="2400" b="1" spc="35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adéquats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(métrique)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831460" y="2219325"/>
            <a:ext cx="2145030" cy="2792730"/>
            <a:chOff x="4831460" y="2219325"/>
            <a:chExt cx="2145030" cy="2792730"/>
          </a:xfrm>
        </p:grpSpPr>
        <p:sp>
          <p:nvSpPr>
            <p:cNvPr id="19" name="object 19"/>
            <p:cNvSpPr/>
            <p:nvPr/>
          </p:nvSpPr>
          <p:spPr>
            <a:xfrm>
              <a:off x="4860035" y="2319527"/>
              <a:ext cx="431800" cy="45720"/>
            </a:xfrm>
            <a:custGeom>
              <a:avLst/>
              <a:gdLst/>
              <a:ahLst/>
              <a:cxnLst/>
              <a:rect l="l" t="t" r="r" b="b"/>
              <a:pathLst>
                <a:path w="431800" h="45719">
                  <a:moveTo>
                    <a:pt x="408431" y="0"/>
                  </a:moveTo>
                  <a:lnTo>
                    <a:pt x="408431" y="11430"/>
                  </a:lnTo>
                  <a:lnTo>
                    <a:pt x="0" y="11430"/>
                  </a:lnTo>
                  <a:lnTo>
                    <a:pt x="0" y="34289"/>
                  </a:lnTo>
                  <a:lnTo>
                    <a:pt x="408431" y="34289"/>
                  </a:lnTo>
                  <a:lnTo>
                    <a:pt x="408431" y="45720"/>
                  </a:lnTo>
                  <a:lnTo>
                    <a:pt x="431291" y="22860"/>
                  </a:lnTo>
                  <a:lnTo>
                    <a:pt x="40843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860035" y="2319527"/>
              <a:ext cx="431800" cy="45720"/>
            </a:xfrm>
            <a:custGeom>
              <a:avLst/>
              <a:gdLst/>
              <a:ahLst/>
              <a:cxnLst/>
              <a:rect l="l" t="t" r="r" b="b"/>
              <a:pathLst>
                <a:path w="431800" h="45719">
                  <a:moveTo>
                    <a:pt x="0" y="11430"/>
                  </a:moveTo>
                  <a:lnTo>
                    <a:pt x="408431" y="11430"/>
                  </a:lnTo>
                  <a:lnTo>
                    <a:pt x="408431" y="0"/>
                  </a:lnTo>
                  <a:lnTo>
                    <a:pt x="431291" y="22860"/>
                  </a:lnTo>
                  <a:lnTo>
                    <a:pt x="408431" y="45720"/>
                  </a:lnTo>
                  <a:lnTo>
                    <a:pt x="408431" y="34289"/>
                  </a:lnTo>
                  <a:lnTo>
                    <a:pt x="0" y="34289"/>
                  </a:lnTo>
                  <a:lnTo>
                    <a:pt x="0" y="11430"/>
                  </a:lnTo>
                  <a:close/>
                </a:path>
              </a:pathLst>
            </a:custGeom>
            <a:ln w="5714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860035" y="3642360"/>
              <a:ext cx="431800" cy="45720"/>
            </a:xfrm>
            <a:custGeom>
              <a:avLst/>
              <a:gdLst/>
              <a:ahLst/>
              <a:cxnLst/>
              <a:rect l="l" t="t" r="r" b="b"/>
              <a:pathLst>
                <a:path w="431800" h="45720">
                  <a:moveTo>
                    <a:pt x="408431" y="0"/>
                  </a:moveTo>
                  <a:lnTo>
                    <a:pt x="408431" y="11429"/>
                  </a:lnTo>
                  <a:lnTo>
                    <a:pt x="0" y="11429"/>
                  </a:lnTo>
                  <a:lnTo>
                    <a:pt x="0" y="34289"/>
                  </a:lnTo>
                  <a:lnTo>
                    <a:pt x="408431" y="34289"/>
                  </a:lnTo>
                  <a:lnTo>
                    <a:pt x="408431" y="45719"/>
                  </a:lnTo>
                  <a:lnTo>
                    <a:pt x="431291" y="22859"/>
                  </a:lnTo>
                  <a:lnTo>
                    <a:pt x="40843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860035" y="3642360"/>
              <a:ext cx="431800" cy="45720"/>
            </a:xfrm>
            <a:custGeom>
              <a:avLst/>
              <a:gdLst/>
              <a:ahLst/>
              <a:cxnLst/>
              <a:rect l="l" t="t" r="r" b="b"/>
              <a:pathLst>
                <a:path w="431800" h="45720">
                  <a:moveTo>
                    <a:pt x="0" y="11429"/>
                  </a:moveTo>
                  <a:lnTo>
                    <a:pt x="408431" y="11429"/>
                  </a:lnTo>
                  <a:lnTo>
                    <a:pt x="408431" y="0"/>
                  </a:lnTo>
                  <a:lnTo>
                    <a:pt x="431291" y="22859"/>
                  </a:lnTo>
                  <a:lnTo>
                    <a:pt x="408431" y="45719"/>
                  </a:lnTo>
                  <a:lnTo>
                    <a:pt x="408431" y="34289"/>
                  </a:lnTo>
                  <a:lnTo>
                    <a:pt x="0" y="34289"/>
                  </a:lnTo>
                  <a:lnTo>
                    <a:pt x="0" y="11429"/>
                  </a:lnTo>
                  <a:close/>
                </a:path>
              </a:pathLst>
            </a:custGeom>
            <a:ln w="571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860035" y="4911851"/>
              <a:ext cx="431800" cy="45720"/>
            </a:xfrm>
            <a:custGeom>
              <a:avLst/>
              <a:gdLst/>
              <a:ahLst/>
              <a:cxnLst/>
              <a:rect l="l" t="t" r="r" b="b"/>
              <a:pathLst>
                <a:path w="431800" h="45720">
                  <a:moveTo>
                    <a:pt x="408431" y="0"/>
                  </a:moveTo>
                  <a:lnTo>
                    <a:pt x="408431" y="11430"/>
                  </a:lnTo>
                  <a:lnTo>
                    <a:pt x="0" y="11430"/>
                  </a:lnTo>
                  <a:lnTo>
                    <a:pt x="0" y="34290"/>
                  </a:lnTo>
                  <a:lnTo>
                    <a:pt x="408431" y="34290"/>
                  </a:lnTo>
                  <a:lnTo>
                    <a:pt x="408431" y="45720"/>
                  </a:lnTo>
                  <a:lnTo>
                    <a:pt x="431291" y="22860"/>
                  </a:lnTo>
                  <a:lnTo>
                    <a:pt x="40843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860035" y="4911851"/>
              <a:ext cx="431800" cy="45720"/>
            </a:xfrm>
            <a:custGeom>
              <a:avLst/>
              <a:gdLst/>
              <a:ahLst/>
              <a:cxnLst/>
              <a:rect l="l" t="t" r="r" b="b"/>
              <a:pathLst>
                <a:path w="431800" h="45720">
                  <a:moveTo>
                    <a:pt x="0" y="11430"/>
                  </a:moveTo>
                  <a:lnTo>
                    <a:pt x="408431" y="11430"/>
                  </a:lnTo>
                  <a:lnTo>
                    <a:pt x="408431" y="0"/>
                  </a:lnTo>
                  <a:lnTo>
                    <a:pt x="431291" y="22860"/>
                  </a:lnTo>
                  <a:lnTo>
                    <a:pt x="408431" y="45720"/>
                  </a:lnTo>
                  <a:lnTo>
                    <a:pt x="408431" y="34290"/>
                  </a:lnTo>
                  <a:lnTo>
                    <a:pt x="0" y="34290"/>
                  </a:lnTo>
                  <a:lnTo>
                    <a:pt x="0" y="11430"/>
                  </a:lnTo>
                  <a:close/>
                </a:path>
              </a:pathLst>
            </a:custGeom>
            <a:ln w="5714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731507" y="2247900"/>
              <a:ext cx="216535" cy="45720"/>
            </a:xfrm>
            <a:custGeom>
              <a:avLst/>
              <a:gdLst/>
              <a:ahLst/>
              <a:cxnLst/>
              <a:rect l="l" t="t" r="r" b="b"/>
              <a:pathLst>
                <a:path w="216534" h="45719">
                  <a:moveTo>
                    <a:pt x="193548" y="0"/>
                  </a:moveTo>
                  <a:lnTo>
                    <a:pt x="193548" y="11429"/>
                  </a:lnTo>
                  <a:lnTo>
                    <a:pt x="0" y="11429"/>
                  </a:lnTo>
                  <a:lnTo>
                    <a:pt x="0" y="34289"/>
                  </a:lnTo>
                  <a:lnTo>
                    <a:pt x="193548" y="34289"/>
                  </a:lnTo>
                  <a:lnTo>
                    <a:pt x="193548" y="45720"/>
                  </a:lnTo>
                  <a:lnTo>
                    <a:pt x="216408" y="22860"/>
                  </a:lnTo>
                  <a:lnTo>
                    <a:pt x="1935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731507" y="2247900"/>
              <a:ext cx="216535" cy="45720"/>
            </a:xfrm>
            <a:custGeom>
              <a:avLst/>
              <a:gdLst/>
              <a:ahLst/>
              <a:cxnLst/>
              <a:rect l="l" t="t" r="r" b="b"/>
              <a:pathLst>
                <a:path w="216534" h="45719">
                  <a:moveTo>
                    <a:pt x="0" y="11429"/>
                  </a:moveTo>
                  <a:lnTo>
                    <a:pt x="193548" y="11429"/>
                  </a:lnTo>
                  <a:lnTo>
                    <a:pt x="193548" y="0"/>
                  </a:lnTo>
                  <a:lnTo>
                    <a:pt x="216408" y="22860"/>
                  </a:lnTo>
                  <a:lnTo>
                    <a:pt x="193548" y="45720"/>
                  </a:lnTo>
                  <a:lnTo>
                    <a:pt x="193548" y="34289"/>
                  </a:lnTo>
                  <a:lnTo>
                    <a:pt x="0" y="34289"/>
                  </a:lnTo>
                  <a:lnTo>
                    <a:pt x="0" y="11429"/>
                  </a:lnTo>
                  <a:close/>
                </a:path>
              </a:pathLst>
            </a:custGeom>
            <a:ln w="57150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731507" y="3614927"/>
              <a:ext cx="216535" cy="45720"/>
            </a:xfrm>
            <a:custGeom>
              <a:avLst/>
              <a:gdLst/>
              <a:ahLst/>
              <a:cxnLst/>
              <a:rect l="l" t="t" r="r" b="b"/>
              <a:pathLst>
                <a:path w="216534" h="45720">
                  <a:moveTo>
                    <a:pt x="193548" y="0"/>
                  </a:moveTo>
                  <a:lnTo>
                    <a:pt x="193548" y="11430"/>
                  </a:lnTo>
                  <a:lnTo>
                    <a:pt x="0" y="11430"/>
                  </a:lnTo>
                  <a:lnTo>
                    <a:pt x="0" y="34290"/>
                  </a:lnTo>
                  <a:lnTo>
                    <a:pt x="193548" y="34290"/>
                  </a:lnTo>
                  <a:lnTo>
                    <a:pt x="193548" y="45720"/>
                  </a:lnTo>
                  <a:lnTo>
                    <a:pt x="216408" y="22860"/>
                  </a:lnTo>
                  <a:lnTo>
                    <a:pt x="1935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731507" y="3614927"/>
              <a:ext cx="216535" cy="45720"/>
            </a:xfrm>
            <a:custGeom>
              <a:avLst/>
              <a:gdLst/>
              <a:ahLst/>
              <a:cxnLst/>
              <a:rect l="l" t="t" r="r" b="b"/>
              <a:pathLst>
                <a:path w="216534" h="45720">
                  <a:moveTo>
                    <a:pt x="0" y="11430"/>
                  </a:moveTo>
                  <a:lnTo>
                    <a:pt x="193548" y="11430"/>
                  </a:lnTo>
                  <a:lnTo>
                    <a:pt x="193548" y="0"/>
                  </a:lnTo>
                  <a:lnTo>
                    <a:pt x="216408" y="22860"/>
                  </a:lnTo>
                  <a:lnTo>
                    <a:pt x="193548" y="45720"/>
                  </a:lnTo>
                  <a:lnTo>
                    <a:pt x="193548" y="34290"/>
                  </a:lnTo>
                  <a:lnTo>
                    <a:pt x="0" y="34290"/>
                  </a:lnTo>
                  <a:lnTo>
                    <a:pt x="0" y="11430"/>
                  </a:lnTo>
                  <a:close/>
                </a:path>
              </a:pathLst>
            </a:custGeom>
            <a:ln w="57150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731507" y="4937760"/>
              <a:ext cx="216535" cy="45720"/>
            </a:xfrm>
            <a:custGeom>
              <a:avLst/>
              <a:gdLst/>
              <a:ahLst/>
              <a:cxnLst/>
              <a:rect l="l" t="t" r="r" b="b"/>
              <a:pathLst>
                <a:path w="216534" h="45720">
                  <a:moveTo>
                    <a:pt x="193548" y="0"/>
                  </a:moveTo>
                  <a:lnTo>
                    <a:pt x="193548" y="11429"/>
                  </a:lnTo>
                  <a:lnTo>
                    <a:pt x="0" y="11429"/>
                  </a:lnTo>
                  <a:lnTo>
                    <a:pt x="0" y="34289"/>
                  </a:lnTo>
                  <a:lnTo>
                    <a:pt x="193548" y="34289"/>
                  </a:lnTo>
                  <a:lnTo>
                    <a:pt x="193548" y="45719"/>
                  </a:lnTo>
                  <a:lnTo>
                    <a:pt x="216408" y="22859"/>
                  </a:lnTo>
                  <a:lnTo>
                    <a:pt x="1935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731507" y="4937760"/>
              <a:ext cx="216535" cy="45720"/>
            </a:xfrm>
            <a:custGeom>
              <a:avLst/>
              <a:gdLst/>
              <a:ahLst/>
              <a:cxnLst/>
              <a:rect l="l" t="t" r="r" b="b"/>
              <a:pathLst>
                <a:path w="216534" h="45720">
                  <a:moveTo>
                    <a:pt x="0" y="11429"/>
                  </a:moveTo>
                  <a:lnTo>
                    <a:pt x="193548" y="11429"/>
                  </a:lnTo>
                  <a:lnTo>
                    <a:pt x="193548" y="0"/>
                  </a:lnTo>
                  <a:lnTo>
                    <a:pt x="216408" y="22859"/>
                  </a:lnTo>
                  <a:lnTo>
                    <a:pt x="193548" y="45719"/>
                  </a:lnTo>
                  <a:lnTo>
                    <a:pt x="193548" y="34289"/>
                  </a:lnTo>
                  <a:lnTo>
                    <a:pt x="0" y="34289"/>
                  </a:lnTo>
                  <a:lnTo>
                    <a:pt x="0" y="11429"/>
                  </a:lnTo>
                  <a:close/>
                </a:path>
              </a:pathLst>
            </a:custGeom>
            <a:ln w="57149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0">
              <a:lnSpc>
                <a:spcPts val="141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8404606" y="6447704"/>
            <a:ext cx="22860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30</a:t>
            </a:fld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93014" y="329310"/>
            <a:ext cx="34918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Selon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CIRAD-INRAE</a:t>
            </a:r>
            <a:r>
              <a:rPr sz="2400" b="1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(2021)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3014" y="845946"/>
            <a:ext cx="628967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15" dirty="0"/>
              <a:t>Agroforesterie</a:t>
            </a:r>
            <a:r>
              <a:rPr sz="2600" spc="-20" dirty="0"/>
              <a:t> </a:t>
            </a:r>
            <a:r>
              <a:rPr sz="2600" dirty="0"/>
              <a:t>= </a:t>
            </a:r>
            <a:r>
              <a:rPr sz="2600" spc="-20" dirty="0"/>
              <a:t>stratégie</a:t>
            </a:r>
            <a:r>
              <a:rPr sz="2600" spc="15" dirty="0"/>
              <a:t> </a:t>
            </a:r>
            <a:r>
              <a:rPr sz="2600" spc="-5" dirty="0"/>
              <a:t>la</a:t>
            </a:r>
            <a:r>
              <a:rPr sz="2600" spc="15" dirty="0"/>
              <a:t> </a:t>
            </a:r>
            <a:r>
              <a:rPr sz="2600" spc="-5" dirty="0"/>
              <a:t>plus</a:t>
            </a:r>
            <a:r>
              <a:rPr sz="2600" spc="15" dirty="0"/>
              <a:t> </a:t>
            </a:r>
            <a:r>
              <a:rPr sz="2600" spc="-10" dirty="0"/>
              <a:t>performante</a:t>
            </a:r>
            <a:endParaRPr sz="2600"/>
          </a:p>
        </p:txBody>
      </p:sp>
      <p:sp>
        <p:nvSpPr>
          <p:cNvPr id="4" name="object 4"/>
          <p:cNvSpPr txBox="1"/>
          <p:nvPr/>
        </p:nvSpPr>
        <p:spPr>
          <a:xfrm>
            <a:off x="293014" y="1396111"/>
            <a:ext cx="8630285" cy="32569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68960" indent="-157480">
              <a:lnSpc>
                <a:spcPct val="100000"/>
              </a:lnSpc>
              <a:spcBef>
                <a:spcPts val="105"/>
              </a:spcBef>
              <a:buChar char="-"/>
              <a:tabLst>
                <a:tab pos="568960" algn="l"/>
              </a:tabLst>
            </a:pPr>
            <a:r>
              <a:rPr sz="2300" b="1" spc="-5" dirty="0">
                <a:latin typeface="Calibri"/>
                <a:cs typeface="Calibri"/>
              </a:rPr>
              <a:t>Amélioration</a:t>
            </a:r>
            <a:r>
              <a:rPr sz="2300" b="1" spc="-4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de</a:t>
            </a:r>
            <a:r>
              <a:rPr sz="2300" b="1" spc="1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la</a:t>
            </a:r>
            <a:r>
              <a:rPr sz="2300" b="1" spc="-5" dirty="0"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CC0099"/>
                </a:solidFill>
                <a:latin typeface="Calibri"/>
                <a:cs typeface="Calibri"/>
              </a:rPr>
              <a:t>biodiversité </a:t>
            </a:r>
            <a:r>
              <a:rPr sz="2300" b="1" dirty="0">
                <a:latin typeface="Calibri"/>
                <a:cs typeface="Calibri"/>
              </a:rPr>
              <a:t>associée</a:t>
            </a:r>
            <a:r>
              <a:rPr sz="2300" b="1" spc="-2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de</a:t>
            </a:r>
            <a:r>
              <a:rPr sz="2300" b="1" spc="1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+ </a:t>
            </a:r>
            <a:r>
              <a:rPr sz="2300" b="1" spc="-5" dirty="0">
                <a:latin typeface="Calibri"/>
                <a:cs typeface="Calibri"/>
              </a:rPr>
              <a:t>de</a:t>
            </a:r>
            <a:r>
              <a:rPr sz="2300" b="1" spc="15" dirty="0"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CC0099"/>
                </a:solidFill>
                <a:latin typeface="Calibri"/>
                <a:cs typeface="Calibri"/>
              </a:rPr>
              <a:t>60%</a:t>
            </a:r>
            <a:endParaRPr sz="2300">
              <a:latin typeface="Calibri"/>
              <a:cs typeface="Calibri"/>
            </a:endParaRPr>
          </a:p>
          <a:p>
            <a:pPr marL="568960" indent="-157480">
              <a:lnSpc>
                <a:spcPct val="100000"/>
              </a:lnSpc>
              <a:buChar char="-"/>
              <a:tabLst>
                <a:tab pos="568960" algn="l"/>
              </a:tabLst>
            </a:pPr>
            <a:r>
              <a:rPr sz="2300" b="1" dirty="0">
                <a:latin typeface="Calibri"/>
                <a:cs typeface="Calibri"/>
              </a:rPr>
              <a:t>Hausse</a:t>
            </a:r>
            <a:r>
              <a:rPr sz="2300" b="1" spc="-3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moyenne</a:t>
            </a:r>
            <a:r>
              <a:rPr sz="2300" b="1" spc="1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de</a:t>
            </a:r>
            <a:r>
              <a:rPr sz="2300" b="1" spc="-5" dirty="0">
                <a:latin typeface="Calibri"/>
                <a:cs typeface="Calibri"/>
              </a:rPr>
              <a:t> la</a:t>
            </a:r>
            <a:r>
              <a:rPr sz="2300" b="1" spc="5" dirty="0"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CC0099"/>
                </a:solidFill>
                <a:latin typeface="Calibri"/>
                <a:cs typeface="Calibri"/>
              </a:rPr>
              <a:t>production</a:t>
            </a:r>
            <a:r>
              <a:rPr sz="2300" b="1" spc="-15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de</a:t>
            </a:r>
            <a:r>
              <a:rPr sz="2300" b="1" spc="10" dirty="0"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CC0099"/>
                </a:solidFill>
                <a:latin typeface="Calibri"/>
                <a:cs typeface="Calibri"/>
              </a:rPr>
              <a:t>+35%</a:t>
            </a:r>
            <a:endParaRPr sz="2300">
              <a:latin typeface="Calibri"/>
              <a:cs typeface="Calibri"/>
            </a:endParaRPr>
          </a:p>
          <a:p>
            <a:pPr marL="568960" indent="-157480">
              <a:lnSpc>
                <a:spcPct val="100000"/>
              </a:lnSpc>
              <a:buChar char="-"/>
              <a:tabLst>
                <a:tab pos="568960" algn="l"/>
              </a:tabLst>
            </a:pPr>
            <a:r>
              <a:rPr sz="2300" b="1" spc="-5" dirty="0">
                <a:latin typeface="Calibri"/>
                <a:cs typeface="Calibri"/>
              </a:rPr>
              <a:t>Amélioration</a:t>
            </a:r>
            <a:r>
              <a:rPr sz="2300" b="1" spc="-5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de</a:t>
            </a:r>
            <a:r>
              <a:rPr sz="2300" b="1" spc="1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la</a:t>
            </a:r>
            <a:r>
              <a:rPr sz="2300" b="1" spc="-5" dirty="0"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CC0099"/>
                </a:solidFill>
                <a:latin typeface="Calibri"/>
                <a:cs typeface="Calibri"/>
              </a:rPr>
              <a:t>qualité du</a:t>
            </a:r>
            <a:r>
              <a:rPr sz="2300" b="1" spc="5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CC0099"/>
                </a:solidFill>
                <a:latin typeface="Calibri"/>
                <a:cs typeface="Calibri"/>
              </a:rPr>
              <a:t>sol</a:t>
            </a:r>
            <a:r>
              <a:rPr sz="2300" b="1" spc="-10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de</a:t>
            </a:r>
            <a:r>
              <a:rPr sz="2300" b="1" spc="10" dirty="0"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CC0099"/>
                </a:solidFill>
                <a:latin typeface="Calibri"/>
                <a:cs typeface="Calibri"/>
              </a:rPr>
              <a:t>+19%</a:t>
            </a:r>
            <a:endParaRPr sz="2300">
              <a:latin typeface="Calibri"/>
              <a:cs typeface="Calibri"/>
            </a:endParaRPr>
          </a:p>
          <a:p>
            <a:pPr marL="568960" indent="-157480">
              <a:lnSpc>
                <a:spcPct val="100000"/>
              </a:lnSpc>
              <a:buChar char="-"/>
              <a:tabLst>
                <a:tab pos="568960" algn="l"/>
              </a:tabLst>
            </a:pPr>
            <a:r>
              <a:rPr sz="2300" b="1" spc="-5" dirty="0">
                <a:latin typeface="Calibri"/>
                <a:cs typeface="Calibri"/>
              </a:rPr>
              <a:t>Amélioration</a:t>
            </a:r>
            <a:r>
              <a:rPr sz="2300" b="1" spc="-4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du</a:t>
            </a:r>
            <a:r>
              <a:rPr sz="2300" b="1" spc="5" dirty="0"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CC0099"/>
                </a:solidFill>
                <a:latin typeface="Calibri"/>
                <a:cs typeface="Calibri"/>
              </a:rPr>
              <a:t>contrôle</a:t>
            </a:r>
            <a:r>
              <a:rPr sz="2300" b="1" spc="-5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CC0099"/>
                </a:solidFill>
                <a:latin typeface="Calibri"/>
                <a:cs typeface="Calibri"/>
              </a:rPr>
              <a:t>des</a:t>
            </a:r>
            <a:r>
              <a:rPr sz="2300" b="1" spc="-5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300" b="1" spc="-20" dirty="0">
                <a:solidFill>
                  <a:srgbClr val="CC0099"/>
                </a:solidFill>
                <a:latin typeface="Calibri"/>
                <a:cs typeface="Calibri"/>
              </a:rPr>
              <a:t>ravageurs </a:t>
            </a:r>
            <a:r>
              <a:rPr sz="2300" b="1" spc="-5" dirty="0">
                <a:latin typeface="Calibri"/>
                <a:cs typeface="Calibri"/>
              </a:rPr>
              <a:t>et</a:t>
            </a:r>
            <a:r>
              <a:rPr sz="2300" b="1" dirty="0">
                <a:latin typeface="Calibri"/>
                <a:cs typeface="Calibri"/>
              </a:rPr>
              <a:t> des</a:t>
            </a:r>
            <a:r>
              <a:rPr sz="2300" b="1" spc="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maladies</a:t>
            </a:r>
            <a:r>
              <a:rPr sz="2300" b="1" spc="1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de</a:t>
            </a:r>
            <a:r>
              <a:rPr sz="2300" b="1" dirty="0"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CC0099"/>
                </a:solidFill>
                <a:latin typeface="Calibri"/>
                <a:cs typeface="Calibri"/>
              </a:rPr>
              <a:t>+59%.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5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- « </a:t>
            </a:r>
            <a:r>
              <a:rPr sz="2400" b="1" i="1" spc="-30" dirty="0">
                <a:latin typeface="Calibri"/>
                <a:cs typeface="Calibri"/>
              </a:rPr>
              <a:t>L’agroforesterie</a:t>
            </a:r>
            <a:r>
              <a:rPr sz="2400" b="1" i="1" spc="480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contribue </a:t>
            </a:r>
            <a:r>
              <a:rPr sz="2400" b="1" i="1" spc="-5" dirty="0">
                <a:latin typeface="Calibri"/>
                <a:cs typeface="Calibri"/>
              </a:rPr>
              <a:t>le plus </a:t>
            </a:r>
            <a:r>
              <a:rPr sz="2400" b="1" i="1" dirty="0">
                <a:latin typeface="Calibri"/>
                <a:cs typeface="Calibri"/>
              </a:rPr>
              <a:t>au </a:t>
            </a:r>
            <a:r>
              <a:rPr sz="2400" b="1" i="1" spc="-20" dirty="0">
                <a:solidFill>
                  <a:srgbClr val="CC0099"/>
                </a:solidFill>
                <a:latin typeface="Calibri"/>
                <a:cs typeface="Calibri"/>
              </a:rPr>
              <a:t>stockage</a:t>
            </a:r>
            <a:r>
              <a:rPr sz="2400" b="1" i="1" spc="505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CC0099"/>
                </a:solidFill>
                <a:latin typeface="Calibri"/>
                <a:cs typeface="Calibri"/>
              </a:rPr>
              <a:t>de </a:t>
            </a:r>
            <a:r>
              <a:rPr sz="2400" b="1" i="1" spc="-10" dirty="0">
                <a:solidFill>
                  <a:srgbClr val="CC0099"/>
                </a:solidFill>
                <a:latin typeface="Calibri"/>
                <a:cs typeface="Calibri"/>
              </a:rPr>
              <a:t>carbone </a:t>
            </a:r>
            <a:r>
              <a:rPr sz="2400" b="1" i="1" dirty="0">
                <a:latin typeface="Calibri"/>
                <a:cs typeface="Calibri"/>
              </a:rPr>
              <a:t>dans </a:t>
            </a:r>
            <a:r>
              <a:rPr sz="2400" b="1" i="1" spc="5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les sols </a:t>
            </a:r>
            <a:r>
              <a:rPr sz="2400" b="1" i="1" spc="-10" dirty="0">
                <a:latin typeface="Calibri"/>
                <a:cs typeface="Calibri"/>
              </a:rPr>
              <a:t>et </a:t>
            </a:r>
            <a:r>
              <a:rPr sz="2400" b="1" i="1" dirty="0">
                <a:latin typeface="Calibri"/>
                <a:cs typeface="Calibri"/>
              </a:rPr>
              <a:t>à </a:t>
            </a:r>
            <a:r>
              <a:rPr sz="2400" b="1" i="1" spc="-20" dirty="0">
                <a:solidFill>
                  <a:srgbClr val="CC0099"/>
                </a:solidFill>
                <a:latin typeface="Calibri"/>
                <a:cs typeface="Calibri"/>
              </a:rPr>
              <a:t>l’atténuation </a:t>
            </a:r>
            <a:r>
              <a:rPr sz="2400" b="1" i="1" dirty="0">
                <a:solidFill>
                  <a:srgbClr val="CC0099"/>
                </a:solidFill>
                <a:latin typeface="Calibri"/>
                <a:cs typeface="Calibri"/>
              </a:rPr>
              <a:t>du </a:t>
            </a:r>
            <a:r>
              <a:rPr sz="2400" b="1" i="1" spc="-10" dirty="0">
                <a:solidFill>
                  <a:srgbClr val="CC0099"/>
                </a:solidFill>
                <a:latin typeface="Calibri"/>
                <a:cs typeface="Calibri"/>
              </a:rPr>
              <a:t>changement </a:t>
            </a:r>
            <a:r>
              <a:rPr sz="2400" b="1" i="1" spc="-5" dirty="0">
                <a:solidFill>
                  <a:srgbClr val="CC0099"/>
                </a:solidFill>
                <a:latin typeface="Calibri"/>
                <a:cs typeface="Calibri"/>
              </a:rPr>
              <a:t>climatique</a:t>
            </a:r>
            <a:r>
              <a:rPr sz="2400" b="1" i="1" spc="-5" dirty="0">
                <a:latin typeface="Calibri"/>
                <a:cs typeface="Calibri"/>
              </a:rPr>
              <a:t>. La </a:t>
            </a:r>
            <a:r>
              <a:rPr sz="2400" b="1" i="1" spc="-10" dirty="0">
                <a:latin typeface="Calibri"/>
                <a:cs typeface="Calibri"/>
              </a:rPr>
              <a:t>teneur </a:t>
            </a:r>
            <a:r>
              <a:rPr sz="2400" b="1" i="1" spc="5" dirty="0">
                <a:latin typeface="Calibri"/>
                <a:cs typeface="Calibri"/>
              </a:rPr>
              <a:t>en </a:t>
            </a:r>
            <a:r>
              <a:rPr sz="2400" b="1" i="1" spc="10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carbone</a:t>
            </a:r>
            <a:r>
              <a:rPr sz="2400" b="1" i="1" dirty="0">
                <a:latin typeface="Calibri"/>
                <a:cs typeface="Calibri"/>
              </a:rPr>
              <a:t> du</a:t>
            </a:r>
            <a:r>
              <a:rPr sz="2400" b="1" i="1" spc="5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sol</a:t>
            </a:r>
            <a:r>
              <a:rPr sz="2400" b="1" i="1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est</a:t>
            </a:r>
            <a:r>
              <a:rPr sz="2400" b="1" i="1" spc="-5" dirty="0">
                <a:latin typeface="Calibri"/>
                <a:cs typeface="Calibri"/>
              </a:rPr>
              <a:t> de</a:t>
            </a:r>
            <a:r>
              <a:rPr sz="2400" b="1" i="1" dirty="0"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CC0099"/>
                </a:solidFill>
                <a:latin typeface="Calibri"/>
                <a:cs typeface="Calibri"/>
              </a:rPr>
              <a:t>19%</a:t>
            </a:r>
            <a:r>
              <a:rPr sz="2400" b="1" i="1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supérieure</a:t>
            </a:r>
            <a:r>
              <a:rPr sz="2400" b="1" i="1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dans</a:t>
            </a:r>
            <a:r>
              <a:rPr sz="2400" b="1" i="1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les</a:t>
            </a:r>
            <a:r>
              <a:rPr sz="2400" b="1" i="1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parcelles</a:t>
            </a:r>
            <a:r>
              <a:rPr sz="2400" b="1" i="1" spc="-5" dirty="0">
                <a:latin typeface="Calibri"/>
                <a:cs typeface="Calibri"/>
              </a:rPr>
              <a:t> en </a:t>
            </a:r>
            <a:r>
              <a:rPr sz="2400" b="1" i="1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agroforesterie</a:t>
            </a:r>
            <a:r>
              <a:rPr sz="2400" b="1" i="1" spc="1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par</a:t>
            </a:r>
            <a:r>
              <a:rPr sz="2400" b="1" i="1" spc="-20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rapport</a:t>
            </a:r>
            <a:r>
              <a:rPr sz="2400" b="1" i="1" dirty="0">
                <a:latin typeface="Calibri"/>
                <a:cs typeface="Calibri"/>
              </a:rPr>
              <a:t> à</a:t>
            </a:r>
            <a:r>
              <a:rPr sz="2400" b="1" i="1" spc="-10" dirty="0">
                <a:latin typeface="Calibri"/>
                <a:cs typeface="Calibri"/>
              </a:rPr>
              <a:t> celles</a:t>
            </a:r>
            <a:r>
              <a:rPr sz="2400" b="1" i="1" spc="-15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sans</a:t>
            </a:r>
            <a:r>
              <a:rPr sz="2400" b="1" i="1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arbres</a:t>
            </a:r>
            <a:r>
              <a:rPr sz="2400" b="1" spc="-5" dirty="0">
                <a:latin typeface="Calibri"/>
                <a:cs typeface="Calibri"/>
              </a:rPr>
              <a:t>.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»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62839"/>
            <a:ext cx="8268970" cy="5796280"/>
          </a:xfrm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 marL="224154" indent="-212090">
              <a:lnSpc>
                <a:spcPct val="100000"/>
              </a:lnSpc>
              <a:spcBef>
                <a:spcPts val="1345"/>
              </a:spcBef>
              <a:buSzPct val="83333"/>
              <a:buChar char="●"/>
              <a:tabLst>
                <a:tab pos="224790" algn="l"/>
              </a:tabLst>
            </a:pPr>
            <a:r>
              <a:rPr sz="2400" b="1" dirty="0">
                <a:latin typeface="Calibri"/>
                <a:cs typeface="Calibri"/>
              </a:rPr>
              <a:t>En</a:t>
            </a:r>
            <a:r>
              <a:rPr sz="2400" b="1" spc="-5" dirty="0">
                <a:latin typeface="Calibri"/>
                <a:cs typeface="Calibri"/>
              </a:rPr>
              <a:t> agroécologie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/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agroforesterie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167640" indent="-155575">
              <a:lnSpc>
                <a:spcPct val="100000"/>
              </a:lnSpc>
              <a:spcBef>
                <a:spcPts val="1205"/>
              </a:spcBef>
              <a:buChar char="-"/>
              <a:tabLst>
                <a:tab pos="168275" algn="l"/>
              </a:tabLst>
            </a:pPr>
            <a:r>
              <a:rPr sz="2300" b="1" dirty="0">
                <a:latin typeface="Calibri"/>
                <a:cs typeface="Calibri"/>
              </a:rPr>
              <a:t>La </a:t>
            </a:r>
            <a:r>
              <a:rPr sz="2300" b="1" spc="-5" dirty="0">
                <a:solidFill>
                  <a:srgbClr val="0000FF"/>
                </a:solidFill>
                <a:latin typeface="Calibri"/>
                <a:cs typeface="Calibri"/>
              </a:rPr>
              <a:t>diversité</a:t>
            </a:r>
            <a:r>
              <a:rPr sz="2300" b="1" spc="-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0000FF"/>
                </a:solidFill>
                <a:latin typeface="Calibri"/>
                <a:cs typeface="Calibri"/>
              </a:rPr>
              <a:t>entraine </a:t>
            </a:r>
            <a:r>
              <a:rPr sz="2300" b="1" spc="-5" dirty="0">
                <a:solidFill>
                  <a:srgbClr val="0000FF"/>
                </a:solidFill>
                <a:latin typeface="Calibri"/>
                <a:cs typeface="Calibri"/>
              </a:rPr>
              <a:t>la</a:t>
            </a:r>
            <a:r>
              <a:rPr sz="2300" b="1" spc="-10" dirty="0">
                <a:solidFill>
                  <a:srgbClr val="0000FF"/>
                </a:solidFill>
                <a:latin typeface="Calibri"/>
                <a:cs typeface="Calibri"/>
              </a:rPr>
              <a:t> diversité</a:t>
            </a:r>
            <a:r>
              <a:rPr sz="2300" b="1" spc="-10" dirty="0">
                <a:latin typeface="Calibri"/>
                <a:cs typeface="Calibri"/>
              </a:rPr>
              <a:t>:</a:t>
            </a:r>
            <a:endParaRPr sz="23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tabLst>
                <a:tab pos="3670300" algn="l"/>
              </a:tabLst>
            </a:pPr>
            <a:r>
              <a:rPr sz="2300" b="1" dirty="0">
                <a:latin typeface="Calibri"/>
                <a:cs typeface="Calibri"/>
              </a:rPr>
              <a:t>plus </a:t>
            </a:r>
            <a:r>
              <a:rPr sz="2300" b="1" spc="-5" dirty="0">
                <a:latin typeface="Calibri"/>
                <a:cs typeface="Calibri"/>
              </a:rPr>
              <a:t>de</a:t>
            </a:r>
            <a:r>
              <a:rPr sz="2300" b="1" spc="20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plantes	</a:t>
            </a:r>
            <a:r>
              <a:rPr sz="2300" b="1" dirty="0">
                <a:latin typeface="Calibri"/>
                <a:cs typeface="Calibri"/>
              </a:rPr>
              <a:t>plus </a:t>
            </a:r>
            <a:r>
              <a:rPr sz="2300" b="1" spc="-5" dirty="0">
                <a:latin typeface="Calibri"/>
                <a:cs typeface="Calibri"/>
              </a:rPr>
              <a:t>d’insectes</a:t>
            </a:r>
            <a:r>
              <a:rPr sz="2300" b="1" spc="-20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pollinisateurs</a:t>
            </a:r>
            <a:endParaRPr sz="2300">
              <a:latin typeface="Calibri"/>
              <a:cs typeface="Calibri"/>
            </a:endParaRPr>
          </a:p>
          <a:p>
            <a:pPr marL="2755900" marR="436880" indent="-915035">
              <a:lnSpc>
                <a:spcPct val="100000"/>
              </a:lnSpc>
            </a:pPr>
            <a:r>
              <a:rPr sz="2300" b="1" dirty="0">
                <a:latin typeface="Calibri"/>
                <a:cs typeface="Calibri"/>
              </a:rPr>
              <a:t>plus</a:t>
            </a:r>
            <a:r>
              <a:rPr sz="2300" b="1" spc="-10" dirty="0">
                <a:latin typeface="Calibri"/>
                <a:cs typeface="Calibri"/>
              </a:rPr>
              <a:t> </a:t>
            </a:r>
            <a:r>
              <a:rPr sz="2300" b="1" spc="-20" dirty="0">
                <a:latin typeface="Calibri"/>
                <a:cs typeface="Calibri"/>
              </a:rPr>
              <a:t>d’échanges</a:t>
            </a:r>
            <a:r>
              <a:rPr sz="2300" b="1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entre</a:t>
            </a:r>
            <a:r>
              <a:rPr sz="2300" b="1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composantes</a:t>
            </a:r>
            <a:r>
              <a:rPr sz="2300" b="1" spc="-3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de</a:t>
            </a:r>
            <a:r>
              <a:rPr sz="2300" b="1" spc="1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la</a:t>
            </a:r>
            <a:r>
              <a:rPr sz="2300" b="1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parcelle </a:t>
            </a:r>
            <a:r>
              <a:rPr sz="2300" b="1" spc="-50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meilleur </a:t>
            </a:r>
            <a:r>
              <a:rPr sz="2300" b="1" spc="-10" dirty="0">
                <a:latin typeface="Calibri"/>
                <a:cs typeface="Calibri"/>
              </a:rPr>
              <a:t>équilibre</a:t>
            </a:r>
            <a:r>
              <a:rPr sz="2300" b="1" spc="1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du</a:t>
            </a:r>
            <a:r>
              <a:rPr sz="2300" b="1" spc="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milieu</a:t>
            </a:r>
            <a:endParaRPr sz="2300">
              <a:latin typeface="Calibri"/>
              <a:cs typeface="Calibri"/>
            </a:endParaRPr>
          </a:p>
          <a:p>
            <a:pPr marL="2755900">
              <a:lnSpc>
                <a:spcPct val="100000"/>
              </a:lnSpc>
            </a:pPr>
            <a:r>
              <a:rPr sz="2300" b="1" dirty="0">
                <a:latin typeface="Calibri"/>
                <a:cs typeface="Calibri"/>
              </a:rPr>
              <a:t>moins</a:t>
            </a:r>
            <a:r>
              <a:rPr sz="2300" b="1" spc="-1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d’interventions</a:t>
            </a:r>
            <a:r>
              <a:rPr sz="2300" b="1" spc="-2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phytosanitaires</a:t>
            </a:r>
            <a:endParaRPr sz="2300">
              <a:latin typeface="Calibri"/>
              <a:cs typeface="Calibri"/>
            </a:endParaRPr>
          </a:p>
          <a:p>
            <a:pPr marL="12700" marR="8890">
              <a:lnSpc>
                <a:spcPct val="100000"/>
              </a:lnSpc>
              <a:spcBef>
                <a:spcPts val="965"/>
              </a:spcBef>
              <a:buChar char="-"/>
              <a:tabLst>
                <a:tab pos="210820" algn="l"/>
              </a:tabLst>
            </a:pPr>
            <a:r>
              <a:rPr sz="2300" b="1" spc="-5" dirty="0">
                <a:latin typeface="Calibri"/>
                <a:cs typeface="Calibri"/>
              </a:rPr>
              <a:t>Gamme</a:t>
            </a:r>
            <a:r>
              <a:rPr sz="2300" b="1" spc="350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diversifiée</a:t>
            </a:r>
            <a:r>
              <a:rPr sz="2300" b="1" spc="35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de</a:t>
            </a:r>
            <a:r>
              <a:rPr sz="2300" b="1" spc="355" dirty="0"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0000FF"/>
                </a:solidFill>
                <a:latin typeface="Calibri"/>
                <a:cs typeface="Calibri"/>
              </a:rPr>
              <a:t>légumes</a:t>
            </a:r>
            <a:r>
              <a:rPr sz="2300" b="1" spc="3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(couleurs,</a:t>
            </a:r>
            <a:r>
              <a:rPr sz="2300" b="1" spc="345" dirty="0">
                <a:latin typeface="Calibri"/>
                <a:cs typeface="Calibri"/>
              </a:rPr>
              <a:t> </a:t>
            </a:r>
            <a:r>
              <a:rPr sz="2300" b="1" spc="-15" dirty="0">
                <a:latin typeface="Calibri"/>
                <a:cs typeface="Calibri"/>
              </a:rPr>
              <a:t>saveurs,</a:t>
            </a:r>
            <a:r>
              <a:rPr sz="2300" b="1" spc="34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formes</a:t>
            </a:r>
            <a:r>
              <a:rPr sz="2300" b="1" spc="33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…)</a:t>
            </a:r>
            <a:r>
              <a:rPr sz="2300" b="1" spc="34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de </a:t>
            </a:r>
            <a:r>
              <a:rPr sz="2300" b="1" spc="-50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légumes</a:t>
            </a:r>
            <a:endParaRPr sz="2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300" b="1" dirty="0">
                <a:latin typeface="Calibri"/>
                <a:cs typeface="Calibri"/>
              </a:rPr>
              <a:t>+</a:t>
            </a:r>
            <a:r>
              <a:rPr sz="2300" b="1" spc="5" dirty="0"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0000FF"/>
                </a:solidFill>
                <a:latin typeface="Calibri"/>
                <a:cs typeface="Calibri"/>
              </a:rPr>
              <a:t>Arbres</a:t>
            </a:r>
            <a:r>
              <a:rPr sz="2300" b="1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: </a:t>
            </a:r>
            <a:r>
              <a:rPr sz="2300" b="1" spc="-10" dirty="0">
                <a:latin typeface="Calibri"/>
                <a:cs typeface="Calibri"/>
              </a:rPr>
              <a:t>attirer</a:t>
            </a:r>
            <a:r>
              <a:rPr sz="2300" b="1" spc="-2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les</a:t>
            </a:r>
            <a:r>
              <a:rPr sz="2300" b="1" spc="-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oiseaux,</a:t>
            </a:r>
            <a:r>
              <a:rPr sz="2300" b="1" spc="-20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ombrage </a:t>
            </a:r>
            <a:r>
              <a:rPr sz="2300" b="1" dirty="0">
                <a:latin typeface="Calibri"/>
                <a:cs typeface="Calibri"/>
              </a:rPr>
              <a:t>…</a:t>
            </a:r>
            <a:endParaRPr sz="2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2300" b="1" dirty="0">
                <a:latin typeface="Calibri"/>
                <a:cs typeface="Calibri"/>
              </a:rPr>
              <a:t>+</a:t>
            </a:r>
            <a:r>
              <a:rPr sz="2300" b="1" spc="105" dirty="0">
                <a:latin typeface="Calibri"/>
                <a:cs typeface="Calibri"/>
              </a:rPr>
              <a:t> </a:t>
            </a:r>
            <a:r>
              <a:rPr sz="2300" b="1" spc="-15" dirty="0">
                <a:solidFill>
                  <a:srgbClr val="0000FF"/>
                </a:solidFill>
                <a:latin typeface="Calibri"/>
                <a:cs typeface="Calibri"/>
              </a:rPr>
              <a:t>Peu</a:t>
            </a:r>
            <a:r>
              <a:rPr sz="2300" b="1" spc="10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0000FF"/>
                </a:solidFill>
                <a:latin typeface="Calibri"/>
                <a:cs typeface="Calibri"/>
              </a:rPr>
              <a:t>ou</a:t>
            </a:r>
            <a:r>
              <a:rPr sz="2300" b="1" spc="1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0000FF"/>
                </a:solidFill>
                <a:latin typeface="Calibri"/>
                <a:cs typeface="Calibri"/>
              </a:rPr>
              <a:t>pas</a:t>
            </a:r>
            <a:r>
              <a:rPr sz="2300" b="1" spc="10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0000FF"/>
                </a:solidFill>
                <a:latin typeface="Calibri"/>
                <a:cs typeface="Calibri"/>
              </a:rPr>
              <a:t>de</a:t>
            </a:r>
            <a:r>
              <a:rPr sz="2300" b="1" spc="10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300" b="1" spc="-15" dirty="0">
                <a:solidFill>
                  <a:srgbClr val="0000FF"/>
                </a:solidFill>
                <a:latin typeface="Calibri"/>
                <a:cs typeface="Calibri"/>
              </a:rPr>
              <a:t>travail</a:t>
            </a:r>
            <a:r>
              <a:rPr sz="2300" b="1" spc="8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0000FF"/>
                </a:solidFill>
                <a:latin typeface="Calibri"/>
                <a:cs typeface="Calibri"/>
              </a:rPr>
              <a:t>du</a:t>
            </a:r>
            <a:r>
              <a:rPr sz="2300" b="1" spc="1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0000FF"/>
                </a:solidFill>
                <a:latin typeface="Calibri"/>
                <a:cs typeface="Calibri"/>
              </a:rPr>
              <a:t>sol</a:t>
            </a:r>
            <a:r>
              <a:rPr sz="2300" b="1" spc="1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:</a:t>
            </a:r>
            <a:r>
              <a:rPr sz="2300" b="1" spc="10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maintien</a:t>
            </a:r>
            <a:r>
              <a:rPr sz="2300" b="1" spc="11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du</a:t>
            </a:r>
            <a:r>
              <a:rPr sz="2300" b="1" spc="10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«</a:t>
            </a:r>
            <a:r>
              <a:rPr sz="2300" b="1" spc="105" dirty="0">
                <a:latin typeface="Calibri"/>
                <a:cs typeface="Calibri"/>
              </a:rPr>
              <a:t> </a:t>
            </a:r>
            <a:r>
              <a:rPr sz="2300" b="1" i="1" dirty="0">
                <a:latin typeface="Calibri"/>
                <a:cs typeface="Calibri"/>
              </a:rPr>
              <a:t>Sol</a:t>
            </a:r>
            <a:r>
              <a:rPr sz="2300" b="1" i="1" spc="100" dirty="0">
                <a:latin typeface="Calibri"/>
                <a:cs typeface="Calibri"/>
              </a:rPr>
              <a:t> </a:t>
            </a:r>
            <a:r>
              <a:rPr sz="2300" b="1" i="1" spc="-10" dirty="0">
                <a:latin typeface="Calibri"/>
                <a:cs typeface="Calibri"/>
              </a:rPr>
              <a:t>vivant</a:t>
            </a:r>
            <a:r>
              <a:rPr sz="2300" b="1" i="1" spc="114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»</a:t>
            </a:r>
            <a:r>
              <a:rPr sz="2300" b="1" spc="9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:</a:t>
            </a:r>
            <a:r>
              <a:rPr sz="2300" b="1" spc="114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les</a:t>
            </a:r>
            <a:r>
              <a:rPr sz="2300" b="1" spc="105" dirty="0">
                <a:latin typeface="Calibri"/>
                <a:cs typeface="Calibri"/>
              </a:rPr>
              <a:t> </a:t>
            </a:r>
            <a:r>
              <a:rPr sz="2300" b="1" spc="-20" dirty="0">
                <a:latin typeface="Calibri"/>
                <a:cs typeface="Calibri"/>
              </a:rPr>
              <a:t>vers</a:t>
            </a:r>
            <a:endParaRPr sz="2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300" b="1" spc="-5" dirty="0">
                <a:latin typeface="Calibri"/>
                <a:cs typeface="Calibri"/>
              </a:rPr>
              <a:t>de</a:t>
            </a:r>
            <a:r>
              <a:rPr sz="2300" b="1" spc="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terre</a:t>
            </a:r>
            <a:r>
              <a:rPr sz="2300" b="1" spc="-20" dirty="0">
                <a:latin typeface="Calibri"/>
                <a:cs typeface="Calibri"/>
              </a:rPr>
              <a:t> </a:t>
            </a:r>
            <a:r>
              <a:rPr sz="2300" b="1" spc="-15" dirty="0">
                <a:latin typeface="Calibri"/>
                <a:cs typeface="Calibri"/>
              </a:rPr>
              <a:t>régénèrent </a:t>
            </a:r>
            <a:r>
              <a:rPr sz="2300" b="1" spc="-5" dirty="0">
                <a:latin typeface="Calibri"/>
                <a:cs typeface="Calibri"/>
              </a:rPr>
              <a:t>le </a:t>
            </a:r>
            <a:r>
              <a:rPr sz="2300" b="1" dirty="0">
                <a:latin typeface="Calibri"/>
                <a:cs typeface="Calibri"/>
              </a:rPr>
              <a:t>sol</a:t>
            </a:r>
            <a:endParaRPr sz="23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200"/>
              </a:spcBef>
            </a:pPr>
            <a:r>
              <a:rPr sz="2300" b="1" dirty="0">
                <a:latin typeface="Calibri"/>
                <a:cs typeface="Calibri"/>
              </a:rPr>
              <a:t>+</a:t>
            </a:r>
            <a:r>
              <a:rPr sz="2300" b="1" spc="45" dirty="0">
                <a:latin typeface="Calibri"/>
                <a:cs typeface="Calibri"/>
              </a:rPr>
              <a:t> </a:t>
            </a:r>
            <a:r>
              <a:rPr sz="2300" b="1" spc="-35" dirty="0">
                <a:latin typeface="Calibri"/>
                <a:cs typeface="Calibri"/>
              </a:rPr>
              <a:t>Vente</a:t>
            </a:r>
            <a:r>
              <a:rPr sz="2300" b="1" spc="5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sur</a:t>
            </a:r>
            <a:r>
              <a:rPr sz="2300" b="1" spc="4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le</a:t>
            </a:r>
            <a:r>
              <a:rPr sz="2300" b="1" spc="50" dirty="0"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0000FF"/>
                </a:solidFill>
                <a:latin typeface="Calibri"/>
                <a:cs typeface="Calibri"/>
              </a:rPr>
              <a:t>marché</a:t>
            </a:r>
            <a:r>
              <a:rPr sz="2300" b="1" spc="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0000FF"/>
                </a:solidFill>
                <a:latin typeface="Calibri"/>
                <a:cs typeface="Calibri"/>
              </a:rPr>
              <a:t>le</a:t>
            </a:r>
            <a:r>
              <a:rPr sz="2300" b="1" spc="7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0000FF"/>
                </a:solidFill>
                <a:latin typeface="Calibri"/>
                <a:cs typeface="Calibri"/>
              </a:rPr>
              <a:t>plus</a:t>
            </a:r>
            <a:r>
              <a:rPr sz="2300" b="1" spc="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0000FF"/>
                </a:solidFill>
                <a:latin typeface="Calibri"/>
                <a:cs typeface="Calibri"/>
              </a:rPr>
              <a:t>proche</a:t>
            </a:r>
            <a:r>
              <a:rPr sz="2300" b="1" spc="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:</a:t>
            </a:r>
            <a:r>
              <a:rPr sz="2300" b="1" spc="5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plusieurs</a:t>
            </a:r>
            <a:r>
              <a:rPr sz="2300" b="1" spc="40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variétés</a:t>
            </a:r>
            <a:r>
              <a:rPr sz="2300" b="1" spc="50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permettant </a:t>
            </a:r>
            <a:r>
              <a:rPr sz="2300" b="1" spc="-50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une</a:t>
            </a:r>
            <a:r>
              <a:rPr sz="2300" b="1" spc="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bonne</a:t>
            </a:r>
            <a:r>
              <a:rPr sz="2300" b="1" spc="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adaptation </a:t>
            </a:r>
            <a:r>
              <a:rPr sz="2300" b="1" dirty="0">
                <a:latin typeface="Calibri"/>
                <a:cs typeface="Calibri"/>
              </a:rPr>
              <a:t>aux</a:t>
            </a:r>
            <a:r>
              <a:rPr sz="2300" b="1" spc="1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différentes </a:t>
            </a:r>
            <a:r>
              <a:rPr sz="2300" b="1" spc="-5" dirty="0">
                <a:latin typeface="Calibri"/>
                <a:cs typeface="Calibri"/>
              </a:rPr>
              <a:t>saisons</a:t>
            </a:r>
            <a:r>
              <a:rPr sz="2300" b="1" spc="-3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(résilience)</a:t>
            </a:r>
            <a:endParaRPr sz="2300">
              <a:latin typeface="Calibri"/>
              <a:cs typeface="Calibri"/>
            </a:endParaRPr>
          </a:p>
          <a:p>
            <a:pPr marL="5499735">
              <a:lnSpc>
                <a:spcPct val="100000"/>
              </a:lnSpc>
              <a:spcBef>
                <a:spcPts val="500"/>
              </a:spcBef>
            </a:pPr>
            <a:r>
              <a:rPr sz="1800" b="1" spc="-5" dirty="0">
                <a:latin typeface="Calibri"/>
                <a:cs typeface="Calibri"/>
              </a:rPr>
              <a:t>(Adrien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Fourel,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2023)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91484" y="1183766"/>
            <a:ext cx="504190" cy="171450"/>
          </a:xfrm>
          <a:custGeom>
            <a:avLst/>
            <a:gdLst/>
            <a:ahLst/>
            <a:cxnLst/>
            <a:rect l="l" t="t" r="r" b="b"/>
            <a:pathLst>
              <a:path w="504189" h="171450">
                <a:moveTo>
                  <a:pt x="332613" y="0"/>
                </a:moveTo>
                <a:lnTo>
                  <a:pt x="332613" y="171450"/>
                </a:lnTo>
                <a:lnTo>
                  <a:pt x="446913" y="114300"/>
                </a:lnTo>
                <a:lnTo>
                  <a:pt x="361188" y="114300"/>
                </a:lnTo>
                <a:lnTo>
                  <a:pt x="361188" y="57150"/>
                </a:lnTo>
                <a:lnTo>
                  <a:pt x="446913" y="57150"/>
                </a:lnTo>
                <a:lnTo>
                  <a:pt x="332613" y="0"/>
                </a:lnTo>
                <a:close/>
              </a:path>
              <a:path w="504189" h="171450">
                <a:moveTo>
                  <a:pt x="332613" y="57150"/>
                </a:moveTo>
                <a:lnTo>
                  <a:pt x="0" y="57150"/>
                </a:lnTo>
                <a:lnTo>
                  <a:pt x="0" y="114300"/>
                </a:lnTo>
                <a:lnTo>
                  <a:pt x="332613" y="114300"/>
                </a:lnTo>
                <a:lnTo>
                  <a:pt x="332613" y="57150"/>
                </a:lnTo>
                <a:close/>
              </a:path>
              <a:path w="504189" h="171450">
                <a:moveTo>
                  <a:pt x="446913" y="57150"/>
                </a:moveTo>
                <a:lnTo>
                  <a:pt x="361188" y="57150"/>
                </a:lnTo>
                <a:lnTo>
                  <a:pt x="361188" y="114300"/>
                </a:lnTo>
                <a:lnTo>
                  <a:pt x="446913" y="114300"/>
                </a:lnTo>
                <a:lnTo>
                  <a:pt x="504063" y="85725"/>
                </a:lnTo>
                <a:lnTo>
                  <a:pt x="446913" y="5715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63267" y="1543430"/>
            <a:ext cx="504190" cy="171450"/>
          </a:xfrm>
          <a:custGeom>
            <a:avLst/>
            <a:gdLst/>
            <a:ahLst/>
            <a:cxnLst/>
            <a:rect l="l" t="t" r="r" b="b"/>
            <a:pathLst>
              <a:path w="504189" h="171450">
                <a:moveTo>
                  <a:pt x="332613" y="0"/>
                </a:moveTo>
                <a:lnTo>
                  <a:pt x="332613" y="171450"/>
                </a:lnTo>
                <a:lnTo>
                  <a:pt x="446913" y="114300"/>
                </a:lnTo>
                <a:lnTo>
                  <a:pt x="361188" y="114300"/>
                </a:lnTo>
                <a:lnTo>
                  <a:pt x="361188" y="57150"/>
                </a:lnTo>
                <a:lnTo>
                  <a:pt x="446913" y="57150"/>
                </a:lnTo>
                <a:lnTo>
                  <a:pt x="332613" y="0"/>
                </a:lnTo>
                <a:close/>
              </a:path>
              <a:path w="504189" h="171450">
                <a:moveTo>
                  <a:pt x="332613" y="57150"/>
                </a:moveTo>
                <a:lnTo>
                  <a:pt x="0" y="57150"/>
                </a:lnTo>
                <a:lnTo>
                  <a:pt x="0" y="114300"/>
                </a:lnTo>
                <a:lnTo>
                  <a:pt x="332613" y="114300"/>
                </a:lnTo>
                <a:lnTo>
                  <a:pt x="332613" y="57150"/>
                </a:lnTo>
                <a:close/>
              </a:path>
              <a:path w="504189" h="171450">
                <a:moveTo>
                  <a:pt x="446913" y="57150"/>
                </a:moveTo>
                <a:lnTo>
                  <a:pt x="361188" y="57150"/>
                </a:lnTo>
                <a:lnTo>
                  <a:pt x="361188" y="114300"/>
                </a:lnTo>
                <a:lnTo>
                  <a:pt x="446913" y="114300"/>
                </a:lnTo>
                <a:lnTo>
                  <a:pt x="504063" y="85725"/>
                </a:lnTo>
                <a:lnTo>
                  <a:pt x="446913" y="5715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00527" y="1903095"/>
            <a:ext cx="504190" cy="171450"/>
          </a:xfrm>
          <a:custGeom>
            <a:avLst/>
            <a:gdLst/>
            <a:ahLst/>
            <a:cxnLst/>
            <a:rect l="l" t="t" r="r" b="b"/>
            <a:pathLst>
              <a:path w="504189" h="171450">
                <a:moveTo>
                  <a:pt x="332613" y="0"/>
                </a:moveTo>
                <a:lnTo>
                  <a:pt x="332613" y="171450"/>
                </a:lnTo>
                <a:lnTo>
                  <a:pt x="446913" y="114300"/>
                </a:lnTo>
                <a:lnTo>
                  <a:pt x="361188" y="114300"/>
                </a:lnTo>
                <a:lnTo>
                  <a:pt x="361188" y="57150"/>
                </a:lnTo>
                <a:lnTo>
                  <a:pt x="446913" y="57150"/>
                </a:lnTo>
                <a:lnTo>
                  <a:pt x="332613" y="0"/>
                </a:lnTo>
                <a:close/>
              </a:path>
              <a:path w="504189" h="171450">
                <a:moveTo>
                  <a:pt x="332613" y="57150"/>
                </a:moveTo>
                <a:lnTo>
                  <a:pt x="0" y="57150"/>
                </a:lnTo>
                <a:lnTo>
                  <a:pt x="0" y="114300"/>
                </a:lnTo>
                <a:lnTo>
                  <a:pt x="332613" y="114300"/>
                </a:lnTo>
                <a:lnTo>
                  <a:pt x="332613" y="57150"/>
                </a:lnTo>
                <a:close/>
              </a:path>
              <a:path w="504189" h="171450">
                <a:moveTo>
                  <a:pt x="446913" y="57150"/>
                </a:moveTo>
                <a:lnTo>
                  <a:pt x="361188" y="57150"/>
                </a:lnTo>
                <a:lnTo>
                  <a:pt x="361188" y="114300"/>
                </a:lnTo>
                <a:lnTo>
                  <a:pt x="446913" y="114300"/>
                </a:lnTo>
                <a:lnTo>
                  <a:pt x="504063" y="85725"/>
                </a:lnTo>
                <a:lnTo>
                  <a:pt x="446913" y="5715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00527" y="2262758"/>
            <a:ext cx="504190" cy="171450"/>
          </a:xfrm>
          <a:custGeom>
            <a:avLst/>
            <a:gdLst/>
            <a:ahLst/>
            <a:cxnLst/>
            <a:rect l="l" t="t" r="r" b="b"/>
            <a:pathLst>
              <a:path w="504189" h="171450">
                <a:moveTo>
                  <a:pt x="332613" y="0"/>
                </a:moveTo>
                <a:lnTo>
                  <a:pt x="332613" y="171450"/>
                </a:lnTo>
                <a:lnTo>
                  <a:pt x="446913" y="114300"/>
                </a:lnTo>
                <a:lnTo>
                  <a:pt x="361188" y="114300"/>
                </a:lnTo>
                <a:lnTo>
                  <a:pt x="361188" y="57150"/>
                </a:lnTo>
                <a:lnTo>
                  <a:pt x="446913" y="57150"/>
                </a:lnTo>
                <a:lnTo>
                  <a:pt x="332613" y="0"/>
                </a:lnTo>
                <a:close/>
              </a:path>
              <a:path w="504189" h="171450">
                <a:moveTo>
                  <a:pt x="332613" y="57150"/>
                </a:moveTo>
                <a:lnTo>
                  <a:pt x="0" y="57150"/>
                </a:lnTo>
                <a:lnTo>
                  <a:pt x="0" y="114300"/>
                </a:lnTo>
                <a:lnTo>
                  <a:pt x="332613" y="114300"/>
                </a:lnTo>
                <a:lnTo>
                  <a:pt x="332613" y="57150"/>
                </a:lnTo>
                <a:close/>
              </a:path>
              <a:path w="504189" h="171450">
                <a:moveTo>
                  <a:pt x="446913" y="57150"/>
                </a:moveTo>
                <a:lnTo>
                  <a:pt x="361188" y="57150"/>
                </a:lnTo>
                <a:lnTo>
                  <a:pt x="361188" y="114300"/>
                </a:lnTo>
                <a:lnTo>
                  <a:pt x="446913" y="114300"/>
                </a:lnTo>
                <a:lnTo>
                  <a:pt x="504063" y="85725"/>
                </a:lnTo>
                <a:lnTo>
                  <a:pt x="446913" y="5715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404606" y="6447704"/>
            <a:ext cx="22860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31</a:t>
            </a:fld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404606" y="6447704"/>
            <a:ext cx="22860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32</a:t>
            </a:fld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4-5-</a:t>
            </a:r>
            <a:r>
              <a:rPr spc="-15" dirty="0"/>
              <a:t> </a:t>
            </a:r>
            <a:r>
              <a:rPr spc="-5" dirty="0"/>
              <a:t>Associations</a:t>
            </a:r>
            <a:r>
              <a:rPr spc="20" dirty="0"/>
              <a:t> </a:t>
            </a:r>
            <a:r>
              <a:rPr spc="-5" dirty="0"/>
              <a:t>des </a:t>
            </a:r>
            <a:r>
              <a:rPr spc="-10" dirty="0"/>
              <a:t>cultures</a:t>
            </a:r>
            <a:r>
              <a:rPr spc="5" dirty="0"/>
              <a:t> </a:t>
            </a:r>
            <a:r>
              <a:rPr sz="1800" dirty="0">
                <a:solidFill>
                  <a:srgbClr val="000000"/>
                </a:solidFill>
              </a:rPr>
              <a:t>(Husson</a:t>
            </a:r>
            <a:r>
              <a:rPr sz="1800" spc="-40" dirty="0">
                <a:solidFill>
                  <a:srgbClr val="000000"/>
                </a:solidFill>
              </a:rPr>
              <a:t> </a:t>
            </a:r>
            <a:r>
              <a:rPr sz="1800" i="1" spc="-5" dirty="0">
                <a:solidFill>
                  <a:srgbClr val="000000"/>
                </a:solidFill>
                <a:latin typeface="Calibri"/>
                <a:cs typeface="Calibri"/>
              </a:rPr>
              <a:t>et</a:t>
            </a:r>
            <a:r>
              <a:rPr sz="18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000000"/>
                </a:solidFill>
                <a:latin typeface="Calibri"/>
                <a:cs typeface="Calibri"/>
              </a:rPr>
              <a:t>al</a:t>
            </a:r>
            <a:r>
              <a:rPr sz="1800" spc="-5" dirty="0">
                <a:solidFill>
                  <a:srgbClr val="000000"/>
                </a:solidFill>
              </a:rPr>
              <a:t>.,</a:t>
            </a:r>
            <a:r>
              <a:rPr sz="1800" dirty="0">
                <a:solidFill>
                  <a:srgbClr val="000000"/>
                </a:solidFill>
              </a:rPr>
              <a:t> </a:t>
            </a:r>
            <a:r>
              <a:rPr sz="1800" spc="-5" dirty="0">
                <a:solidFill>
                  <a:srgbClr val="000000"/>
                </a:solidFill>
              </a:rPr>
              <a:t>2009)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3014" y="843952"/>
            <a:ext cx="8486775" cy="4584065"/>
          </a:xfrm>
          <a:prstGeom prst="rect">
            <a:avLst/>
          </a:prstGeom>
        </p:spPr>
        <p:txBody>
          <a:bodyPr vert="horz" wrap="square" lIns="0" tIns="1517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95"/>
              </a:spcBef>
            </a:pPr>
            <a:r>
              <a:rPr sz="2000" b="1" i="1" dirty="0">
                <a:solidFill>
                  <a:srgbClr val="0000FF"/>
                </a:solidFill>
                <a:latin typeface="Calibri"/>
                <a:cs typeface="Calibri"/>
              </a:rPr>
              <a:t>Association</a:t>
            </a:r>
            <a:r>
              <a:rPr sz="2000" b="1" i="1" spc="-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0000FF"/>
                </a:solidFill>
                <a:latin typeface="Calibri"/>
                <a:cs typeface="Calibri"/>
              </a:rPr>
              <a:t>des</a:t>
            </a:r>
            <a:r>
              <a:rPr sz="2000" b="1" i="1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0000FF"/>
                </a:solidFill>
                <a:latin typeface="Calibri"/>
                <a:cs typeface="Calibri"/>
              </a:rPr>
              <a:t>cultures</a:t>
            </a:r>
            <a:r>
              <a:rPr sz="2000" b="1" i="1" spc="-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: </a:t>
            </a:r>
            <a:r>
              <a:rPr sz="2000" b="1" i="1" spc="-5" dirty="0">
                <a:latin typeface="Calibri"/>
                <a:cs typeface="Calibri"/>
              </a:rPr>
              <a:t>cultiver</a:t>
            </a:r>
            <a:r>
              <a:rPr sz="2000" b="1" i="1" spc="-30" dirty="0"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CC0099"/>
                </a:solidFill>
                <a:latin typeface="Calibri"/>
                <a:cs typeface="Calibri"/>
              </a:rPr>
              <a:t>des</a:t>
            </a:r>
            <a:r>
              <a:rPr sz="2000" b="1" i="1" spc="-5" dirty="0">
                <a:solidFill>
                  <a:srgbClr val="CC0099"/>
                </a:solidFill>
                <a:latin typeface="Calibri"/>
                <a:cs typeface="Calibri"/>
              </a:rPr>
              <a:t> espèces</a:t>
            </a:r>
            <a:r>
              <a:rPr sz="2000" b="1" i="1" spc="-10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différentes</a:t>
            </a:r>
            <a:r>
              <a:rPr sz="2000" b="1" i="1" spc="-20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dans</a:t>
            </a:r>
            <a:r>
              <a:rPr sz="2000" b="1" i="1" spc="-20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le</a:t>
            </a:r>
            <a:r>
              <a:rPr sz="2000" b="1" i="1" spc="-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même</a:t>
            </a:r>
            <a:r>
              <a:rPr sz="2000" b="1" i="1" spc="1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champ.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190"/>
              </a:spcBef>
            </a:pPr>
            <a:r>
              <a:rPr sz="2200" b="1" i="1" spc="-5" dirty="0">
                <a:solidFill>
                  <a:srgbClr val="CC0099"/>
                </a:solidFill>
                <a:latin typeface="Calibri"/>
                <a:cs typeface="Calibri"/>
              </a:rPr>
              <a:t>Quelle(s)</a:t>
            </a:r>
            <a:r>
              <a:rPr sz="2200" b="1" i="1" spc="-20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200" b="1" i="1" spc="-5" dirty="0">
                <a:solidFill>
                  <a:srgbClr val="CC0099"/>
                </a:solidFill>
                <a:latin typeface="Calibri"/>
                <a:cs typeface="Calibri"/>
              </a:rPr>
              <a:t>association(s)</a:t>
            </a:r>
            <a:r>
              <a:rPr sz="2200" b="1" i="1" spc="-25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200" b="1" i="1" spc="-5" dirty="0">
                <a:solidFill>
                  <a:srgbClr val="CC0099"/>
                </a:solidFill>
                <a:latin typeface="Calibri"/>
                <a:cs typeface="Calibri"/>
              </a:rPr>
              <a:t>?</a:t>
            </a:r>
            <a:endParaRPr sz="22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1200"/>
              </a:spcBef>
              <a:buChar char="-"/>
              <a:tabLst>
                <a:tab pos="193040" algn="l"/>
              </a:tabLst>
            </a:pPr>
            <a:r>
              <a:rPr sz="2200" b="1" spc="-5" dirty="0">
                <a:latin typeface="Calibri"/>
                <a:cs typeface="Calibri"/>
              </a:rPr>
              <a:t>« Il </a:t>
            </a:r>
            <a:r>
              <a:rPr sz="2200" b="1" spc="-15" dirty="0">
                <a:latin typeface="Calibri"/>
                <a:cs typeface="Calibri"/>
              </a:rPr>
              <a:t>faut </a:t>
            </a:r>
            <a:r>
              <a:rPr sz="2200" b="1" spc="-5" dirty="0">
                <a:latin typeface="Calibri"/>
                <a:cs typeface="Calibri"/>
              </a:rPr>
              <a:t>identifier les </a:t>
            </a:r>
            <a:r>
              <a:rPr sz="2200" b="1" spc="-10" dirty="0">
                <a:solidFill>
                  <a:srgbClr val="0000FF"/>
                </a:solidFill>
                <a:latin typeface="Calibri"/>
                <a:cs typeface="Calibri"/>
              </a:rPr>
              <a:t>cultures </a:t>
            </a:r>
            <a:r>
              <a:rPr sz="2200" b="1" spc="-5" dirty="0">
                <a:latin typeface="Calibri"/>
                <a:cs typeface="Calibri"/>
              </a:rPr>
              <a:t>les plus appropriées et </a:t>
            </a:r>
            <a:r>
              <a:rPr sz="2200" b="1" spc="-30" dirty="0">
                <a:solidFill>
                  <a:srgbClr val="0000FF"/>
                </a:solidFill>
                <a:latin typeface="Calibri"/>
                <a:cs typeface="Calibri"/>
              </a:rPr>
              <a:t>l’ordre </a:t>
            </a:r>
            <a:r>
              <a:rPr sz="2200" b="1" spc="-5" dirty="0">
                <a:latin typeface="Calibri"/>
                <a:cs typeface="Calibri"/>
              </a:rPr>
              <a:t>de </a:t>
            </a:r>
            <a:r>
              <a:rPr sz="2200" b="1" spc="-10" dirty="0">
                <a:latin typeface="Calibri"/>
                <a:cs typeface="Calibri"/>
              </a:rPr>
              <a:t>leurs </a:t>
            </a:r>
            <a:r>
              <a:rPr sz="2200" b="1" spc="-5" dirty="0">
                <a:latin typeface="Calibri"/>
                <a:cs typeface="Calibri"/>
              </a:rPr>
              <a:t> successions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et/ou</a:t>
            </a:r>
            <a:r>
              <a:rPr sz="2200" b="1" spc="-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associations,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ainsi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que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les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00FF"/>
                </a:solidFill>
                <a:latin typeface="Calibri"/>
                <a:cs typeface="Calibri"/>
              </a:rPr>
              <a:t>itinéraires</a:t>
            </a: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 techniques</a:t>
            </a:r>
            <a:r>
              <a:rPr sz="2200" b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à 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appliquer à </a:t>
            </a:r>
            <a:r>
              <a:rPr sz="2200" b="1" spc="-10" dirty="0">
                <a:latin typeface="Calibri"/>
                <a:cs typeface="Calibri"/>
              </a:rPr>
              <a:t>ces cultures</a:t>
            </a:r>
            <a:r>
              <a:rPr sz="2200" b="1" spc="-5" dirty="0">
                <a:latin typeface="Calibri"/>
                <a:cs typeface="Calibri"/>
              </a:rPr>
              <a:t> ou associations </a:t>
            </a:r>
            <a:r>
              <a:rPr sz="2200" b="1" dirty="0">
                <a:latin typeface="Calibri"/>
                <a:cs typeface="Calibri"/>
              </a:rPr>
              <a:t>de </a:t>
            </a:r>
            <a:r>
              <a:rPr sz="2200" b="1" spc="-10" dirty="0">
                <a:latin typeface="Calibri"/>
                <a:cs typeface="Calibri"/>
              </a:rPr>
              <a:t>cultures</a:t>
            </a:r>
            <a:r>
              <a:rPr sz="2200" b="1" spc="-5" dirty="0">
                <a:latin typeface="Calibri"/>
                <a:cs typeface="Calibri"/>
              </a:rPr>
              <a:t> » : proposer des 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systèmes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adaptés</a:t>
            </a:r>
            <a:r>
              <a:rPr sz="2200" b="1" spc="3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aux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situations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des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diverses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exploitations</a:t>
            </a:r>
            <a:r>
              <a:rPr sz="2200" b="1" spc="6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:</a:t>
            </a:r>
            <a:endParaRPr sz="2200">
              <a:latin typeface="Calibri"/>
              <a:cs typeface="Calibri"/>
            </a:endParaRPr>
          </a:p>
          <a:p>
            <a:pPr marL="12700" marR="6350" algn="just">
              <a:lnSpc>
                <a:spcPct val="100000"/>
              </a:lnSpc>
              <a:spcBef>
                <a:spcPts val="1200"/>
              </a:spcBef>
              <a:buChar char="-"/>
              <a:tabLst>
                <a:tab pos="183515" algn="l"/>
              </a:tabLst>
            </a:pPr>
            <a:r>
              <a:rPr sz="2200" b="1" spc="-15" dirty="0">
                <a:latin typeface="Calibri"/>
                <a:cs typeface="Calibri"/>
              </a:rPr>
              <a:t>Prendre </a:t>
            </a:r>
            <a:r>
              <a:rPr sz="2200" b="1" spc="-5" dirty="0">
                <a:latin typeface="Calibri"/>
                <a:cs typeface="Calibri"/>
              </a:rPr>
              <a:t>en </a:t>
            </a:r>
            <a:r>
              <a:rPr sz="2200" b="1" spc="-10" dirty="0">
                <a:latin typeface="Calibri"/>
                <a:cs typeface="Calibri"/>
              </a:rPr>
              <a:t>considération </a:t>
            </a:r>
            <a:r>
              <a:rPr sz="2200" b="1" spc="-5" dirty="0">
                <a:latin typeface="Calibri"/>
                <a:cs typeface="Calibri"/>
              </a:rPr>
              <a:t>les </a:t>
            </a:r>
            <a:r>
              <a:rPr sz="2200" b="1" spc="-10" dirty="0">
                <a:solidFill>
                  <a:srgbClr val="0000FF"/>
                </a:solidFill>
                <a:latin typeface="Calibri"/>
                <a:cs typeface="Calibri"/>
              </a:rPr>
              <a:t>conditions </a:t>
            </a: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locales </a:t>
            </a:r>
            <a:r>
              <a:rPr sz="2200" b="1" spc="-10" dirty="0">
                <a:latin typeface="Calibri"/>
                <a:cs typeface="Calibri"/>
              </a:rPr>
              <a:t>(ressources </a:t>
            </a:r>
            <a:r>
              <a:rPr sz="2200" b="1" spc="-5" dirty="0">
                <a:latin typeface="Calibri"/>
                <a:cs typeface="Calibri"/>
              </a:rPr>
              <a:t>en sols, </a:t>
            </a:r>
            <a:r>
              <a:rPr sz="2200" b="1" spc="-10" dirty="0">
                <a:latin typeface="Calibri"/>
                <a:cs typeface="Calibri"/>
              </a:rPr>
              <a:t>en 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eau,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contraintes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agronomiques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et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socio-économiques</a:t>
            </a:r>
            <a:r>
              <a:rPr sz="2200" b="1" spc="5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…)</a:t>
            </a:r>
            <a:endParaRPr sz="22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1205"/>
              </a:spcBef>
              <a:buChar char="-"/>
              <a:tabLst>
                <a:tab pos="172720" algn="l"/>
              </a:tabLst>
            </a:pPr>
            <a:r>
              <a:rPr sz="2200" b="1" spc="-5" dirty="0">
                <a:latin typeface="Calibri"/>
                <a:cs typeface="Calibri"/>
              </a:rPr>
              <a:t>Proposer une </a:t>
            </a:r>
            <a:r>
              <a:rPr sz="2200" b="1" spc="-10" dirty="0">
                <a:latin typeface="Calibri"/>
                <a:cs typeface="Calibri"/>
              </a:rPr>
              <a:t>gamme </a:t>
            </a:r>
            <a:r>
              <a:rPr sz="2200" b="1" dirty="0">
                <a:latin typeface="Calibri"/>
                <a:cs typeface="Calibri"/>
              </a:rPr>
              <a:t>de </a:t>
            </a:r>
            <a:r>
              <a:rPr sz="2200" b="1" spc="-10" dirty="0">
                <a:solidFill>
                  <a:srgbClr val="0000FF"/>
                </a:solidFill>
                <a:latin typeface="Calibri"/>
                <a:cs typeface="Calibri"/>
              </a:rPr>
              <a:t>cultures </a:t>
            </a: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principales </a:t>
            </a:r>
            <a:r>
              <a:rPr sz="2200" b="1" spc="-10" dirty="0">
                <a:latin typeface="Calibri"/>
                <a:cs typeface="Calibri"/>
              </a:rPr>
              <a:t>(adaptées </a:t>
            </a:r>
            <a:r>
              <a:rPr sz="2200" b="1" spc="-5" dirty="0">
                <a:latin typeface="Calibri"/>
                <a:cs typeface="Calibri"/>
              </a:rPr>
              <a:t>à la </a:t>
            </a:r>
            <a:r>
              <a:rPr sz="2200" b="1" spc="-10" dirty="0">
                <a:latin typeface="Calibri"/>
                <a:cs typeface="Calibri"/>
              </a:rPr>
              <a:t>zone) </a:t>
            </a:r>
            <a:r>
              <a:rPr sz="2200" b="1" spc="-5" dirty="0">
                <a:latin typeface="Calibri"/>
                <a:cs typeface="Calibri"/>
              </a:rPr>
              <a:t>et </a:t>
            </a:r>
            <a:r>
              <a:rPr sz="2200" b="1" dirty="0">
                <a:latin typeface="Calibri"/>
                <a:cs typeface="Calibri"/>
              </a:rPr>
              <a:t>de 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niveaux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d’intensification</a:t>
            </a:r>
            <a:r>
              <a:rPr sz="2200" b="1" spc="5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(</a:t>
            </a:r>
            <a:r>
              <a:rPr sz="2200" b="1" spc="-10" dirty="0">
                <a:solidFill>
                  <a:srgbClr val="0000FF"/>
                </a:solidFill>
                <a:latin typeface="Calibri"/>
                <a:cs typeface="Calibri"/>
              </a:rPr>
              <a:t>cultures</a:t>
            </a:r>
            <a:r>
              <a:rPr sz="2200" b="1" spc="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associées</a:t>
            </a:r>
            <a:r>
              <a:rPr sz="2200" b="1" spc="-5" dirty="0">
                <a:latin typeface="Calibri"/>
                <a:cs typeface="Calibri"/>
              </a:rPr>
              <a:t>)</a:t>
            </a:r>
            <a:r>
              <a:rPr sz="2200" b="1" spc="4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et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moyens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nécessaires</a:t>
            </a:r>
            <a:endParaRPr sz="2200">
              <a:latin typeface="Calibri"/>
              <a:cs typeface="Calibri"/>
            </a:endParaRPr>
          </a:p>
          <a:p>
            <a:pPr marL="161925" indent="-149860" algn="just">
              <a:lnSpc>
                <a:spcPct val="100000"/>
              </a:lnSpc>
              <a:spcBef>
                <a:spcPts val="1200"/>
              </a:spcBef>
              <a:buChar char="-"/>
              <a:tabLst>
                <a:tab pos="162560" algn="l"/>
              </a:tabLst>
            </a:pPr>
            <a:r>
              <a:rPr sz="2200" b="1" spc="-10" dirty="0">
                <a:latin typeface="Calibri"/>
                <a:cs typeface="Calibri"/>
              </a:rPr>
              <a:t>Considérer</a:t>
            </a:r>
            <a:r>
              <a:rPr sz="2200" b="1" spc="4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les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possibilités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CC0099"/>
                </a:solidFill>
                <a:latin typeface="Calibri"/>
                <a:cs typeface="Calibri"/>
              </a:rPr>
              <a:t>d’intégration</a:t>
            </a:r>
            <a:r>
              <a:rPr sz="2200" b="1" spc="40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CC0099"/>
                </a:solidFill>
                <a:latin typeface="Calibri"/>
                <a:cs typeface="Calibri"/>
              </a:rPr>
              <a:t>de</a:t>
            </a:r>
            <a:r>
              <a:rPr sz="2200" b="1" spc="5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200" b="1" spc="-30" dirty="0">
                <a:solidFill>
                  <a:srgbClr val="CC0099"/>
                </a:solidFill>
                <a:latin typeface="Calibri"/>
                <a:cs typeface="Calibri"/>
              </a:rPr>
              <a:t>l’élevage</a:t>
            </a:r>
            <a:r>
              <a:rPr sz="2200" b="1" spc="30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…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404606" y="6447704"/>
            <a:ext cx="22860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33</a:t>
            </a:fld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014" y="234137"/>
            <a:ext cx="85090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/>
              <a:t>Etapes</a:t>
            </a:r>
            <a:r>
              <a:rPr sz="2000" spc="-80" dirty="0"/>
              <a:t> </a:t>
            </a:r>
            <a:r>
              <a:rPr sz="2000" dirty="0"/>
              <a:t>: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293014" y="692022"/>
            <a:ext cx="8560435" cy="4899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1- </a:t>
            </a:r>
            <a:r>
              <a:rPr sz="2000" b="1" spc="-5" dirty="0">
                <a:solidFill>
                  <a:srgbClr val="0000FF"/>
                </a:solidFill>
                <a:latin typeface="Calibri"/>
                <a:cs typeface="Calibri"/>
              </a:rPr>
              <a:t>Identification</a:t>
            </a:r>
            <a:r>
              <a:rPr sz="2000" b="1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des</a:t>
            </a:r>
            <a:r>
              <a:rPr sz="2000" b="1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Calibri"/>
                <a:cs typeface="Calibri"/>
              </a:rPr>
              <a:t>unités</a:t>
            </a:r>
            <a:r>
              <a:rPr sz="2000" b="1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Calibri"/>
                <a:cs typeface="Calibri"/>
              </a:rPr>
              <a:t>agronomiques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00FF"/>
                </a:solidFill>
                <a:latin typeface="Calibri"/>
                <a:cs typeface="Calibri"/>
              </a:rPr>
              <a:t>et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000FF"/>
                </a:solidFill>
                <a:latin typeface="Calibri"/>
                <a:cs typeface="Calibri"/>
              </a:rPr>
              <a:t>paysagères</a:t>
            </a:r>
            <a:r>
              <a:rPr sz="2000" b="1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Calibri"/>
                <a:cs typeface="Calibri"/>
              </a:rPr>
              <a:t>(diagnostic</a:t>
            </a:r>
            <a:r>
              <a:rPr sz="2000" b="1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initial)</a:t>
            </a:r>
            <a:endParaRPr sz="2000">
              <a:latin typeface="Calibri"/>
              <a:cs typeface="Calibri"/>
            </a:endParaRPr>
          </a:p>
          <a:p>
            <a:pPr marL="147955" indent="-135890">
              <a:lnSpc>
                <a:spcPct val="100000"/>
              </a:lnSpc>
              <a:buChar char="-"/>
              <a:tabLst>
                <a:tab pos="148590" algn="l"/>
              </a:tabLst>
            </a:pPr>
            <a:r>
              <a:rPr sz="2000" b="1" spc="-5" dirty="0">
                <a:latin typeface="Calibri"/>
                <a:cs typeface="Calibri"/>
              </a:rPr>
              <a:t>identifier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les</a:t>
            </a:r>
            <a:r>
              <a:rPr sz="2000" b="1" dirty="0">
                <a:latin typeface="Calibri"/>
                <a:cs typeface="Calibri"/>
              </a:rPr>
              <a:t> principales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C0099"/>
                </a:solidFill>
                <a:latin typeface="Calibri"/>
                <a:cs typeface="Calibri"/>
              </a:rPr>
              <a:t>unités</a:t>
            </a:r>
            <a:r>
              <a:rPr sz="2000" b="1" spc="-30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agronomiques </a:t>
            </a:r>
            <a:r>
              <a:rPr sz="2000" b="1" dirty="0">
                <a:latin typeface="Calibri"/>
                <a:cs typeface="Calibri"/>
              </a:rPr>
              <a:t>dans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la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zone</a:t>
            </a:r>
            <a:endParaRPr sz="2000">
              <a:latin typeface="Calibri"/>
              <a:cs typeface="Calibri"/>
            </a:endParaRPr>
          </a:p>
          <a:p>
            <a:pPr marL="147955" indent="-135890">
              <a:lnSpc>
                <a:spcPct val="100000"/>
              </a:lnSpc>
              <a:buChar char="-"/>
              <a:tabLst>
                <a:tab pos="148590" algn="l"/>
              </a:tabLst>
            </a:pPr>
            <a:r>
              <a:rPr sz="2000" b="1" spc="-5" dirty="0">
                <a:latin typeface="Calibri"/>
                <a:cs typeface="Calibri"/>
              </a:rPr>
              <a:t>connaître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les </a:t>
            </a:r>
            <a:r>
              <a:rPr sz="2000" b="1" spc="-10" dirty="0">
                <a:solidFill>
                  <a:srgbClr val="CC0099"/>
                </a:solidFill>
                <a:latin typeface="Calibri"/>
                <a:cs typeface="Calibri"/>
              </a:rPr>
              <a:t>pratiques</a:t>
            </a:r>
            <a:r>
              <a:rPr sz="2000" b="1" spc="-5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agricoles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dans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les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différentes</a:t>
            </a:r>
            <a:r>
              <a:rPr sz="2000" b="1" spc="-5" dirty="0">
                <a:latin typeface="Calibri"/>
                <a:cs typeface="Calibri"/>
              </a:rPr>
              <a:t> unités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agronomiques</a:t>
            </a:r>
            <a:endParaRPr sz="2000">
              <a:latin typeface="Calibri"/>
              <a:cs typeface="Calibri"/>
            </a:endParaRPr>
          </a:p>
          <a:p>
            <a:pPr marL="147955" indent="-135890">
              <a:lnSpc>
                <a:spcPct val="100000"/>
              </a:lnSpc>
              <a:buChar char="-"/>
              <a:tabLst>
                <a:tab pos="148590" algn="l"/>
              </a:tabLst>
            </a:pPr>
            <a:r>
              <a:rPr sz="2000" b="1" spc="-5" dirty="0">
                <a:latin typeface="Calibri"/>
                <a:cs typeface="Calibri"/>
              </a:rPr>
              <a:t>identifier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les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principaux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CC0099"/>
                </a:solidFill>
                <a:latin typeface="Calibri"/>
                <a:cs typeface="Calibri"/>
              </a:rPr>
              <a:t>facteurs</a:t>
            </a:r>
            <a:r>
              <a:rPr sz="2000" b="1" spc="10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C0099"/>
                </a:solidFill>
                <a:latin typeface="Calibri"/>
                <a:cs typeface="Calibri"/>
              </a:rPr>
              <a:t>limitant</a:t>
            </a:r>
            <a:r>
              <a:rPr sz="2000" b="1" spc="-20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la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production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agricole</a:t>
            </a:r>
            <a:endParaRPr sz="2000">
              <a:latin typeface="Calibri"/>
              <a:cs typeface="Calibri"/>
            </a:endParaRPr>
          </a:p>
          <a:p>
            <a:pPr marL="264160" indent="-251460">
              <a:lnSpc>
                <a:spcPct val="100000"/>
              </a:lnSpc>
              <a:buChar char="-"/>
              <a:tabLst>
                <a:tab pos="263525" algn="l"/>
                <a:tab pos="264160" algn="l"/>
                <a:tab pos="1410335" algn="l"/>
                <a:tab pos="1875155" algn="l"/>
                <a:tab pos="2853690" algn="l"/>
                <a:tab pos="3241040" algn="l"/>
                <a:tab pos="3705860" algn="l"/>
                <a:tab pos="5063490" algn="l"/>
                <a:tab pos="5603240" algn="l"/>
                <a:tab pos="7019290" algn="l"/>
                <a:tab pos="7679055" algn="l"/>
                <a:tab pos="8253730" algn="l"/>
              </a:tabLst>
            </a:pPr>
            <a:r>
              <a:rPr sz="2000" b="1" dirty="0">
                <a:latin typeface="Calibri"/>
                <a:cs typeface="Calibri"/>
              </a:rPr>
              <a:t>ide</a:t>
            </a:r>
            <a:r>
              <a:rPr sz="2000" b="1" spc="-25" dirty="0">
                <a:latin typeface="Calibri"/>
                <a:cs typeface="Calibri"/>
              </a:rPr>
              <a:t>n</a:t>
            </a:r>
            <a:r>
              <a:rPr sz="2000" b="1" spc="-15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ifier	</a:t>
            </a:r>
            <a:r>
              <a:rPr sz="2000" b="1" spc="-15" dirty="0">
                <a:latin typeface="Calibri"/>
                <a:cs typeface="Calibri"/>
              </a:rPr>
              <a:t>l</a:t>
            </a:r>
            <a:r>
              <a:rPr sz="2000" b="1" spc="-5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s	</a:t>
            </a:r>
            <a:r>
              <a:rPr sz="2000" b="1" dirty="0">
                <a:solidFill>
                  <a:srgbClr val="CC0099"/>
                </a:solidFill>
                <a:latin typeface="Calibri"/>
                <a:cs typeface="Calibri"/>
              </a:rPr>
              <a:t>beso</a:t>
            </a:r>
            <a:r>
              <a:rPr sz="2000" b="1" spc="-10" dirty="0">
                <a:solidFill>
                  <a:srgbClr val="CC0099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CC0099"/>
                </a:solidFill>
                <a:latin typeface="Calibri"/>
                <a:cs typeface="Calibri"/>
              </a:rPr>
              <a:t>ns	</a:t>
            </a:r>
            <a:r>
              <a:rPr sz="2000" b="1" spc="-30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t	</a:t>
            </a:r>
            <a:r>
              <a:rPr sz="2000" b="1" spc="-5" dirty="0">
                <a:latin typeface="Calibri"/>
                <a:cs typeface="Calibri"/>
              </a:rPr>
              <a:t>le</a:t>
            </a:r>
            <a:r>
              <a:rPr sz="2000" b="1" dirty="0">
                <a:latin typeface="Calibri"/>
                <a:cs typeface="Calibri"/>
              </a:rPr>
              <a:t>s	</a:t>
            </a:r>
            <a:r>
              <a:rPr sz="2000" b="1" spc="-15" dirty="0">
                <a:solidFill>
                  <a:srgbClr val="CC0099"/>
                </a:solidFill>
                <a:latin typeface="Calibri"/>
                <a:cs typeface="Calibri"/>
              </a:rPr>
              <a:t>c</a:t>
            </a:r>
            <a:r>
              <a:rPr sz="2000" b="1" dirty="0">
                <a:solidFill>
                  <a:srgbClr val="CC0099"/>
                </a:solidFill>
                <a:latin typeface="Calibri"/>
                <a:cs typeface="Calibri"/>
              </a:rPr>
              <a:t>o</a:t>
            </a:r>
            <a:r>
              <a:rPr sz="2000" b="1" spc="-35" dirty="0">
                <a:solidFill>
                  <a:srgbClr val="CC0099"/>
                </a:solidFill>
                <a:latin typeface="Calibri"/>
                <a:cs typeface="Calibri"/>
              </a:rPr>
              <a:t>n</a:t>
            </a:r>
            <a:r>
              <a:rPr sz="2000" b="1" dirty="0">
                <a:solidFill>
                  <a:srgbClr val="CC0099"/>
                </a:solidFill>
                <a:latin typeface="Calibri"/>
                <a:cs typeface="Calibri"/>
              </a:rPr>
              <a:t>t</a:t>
            </a:r>
            <a:r>
              <a:rPr sz="2000" b="1" spc="-55" dirty="0">
                <a:solidFill>
                  <a:srgbClr val="CC0099"/>
                </a:solidFill>
                <a:latin typeface="Calibri"/>
                <a:cs typeface="Calibri"/>
              </a:rPr>
              <a:t>r</a:t>
            </a:r>
            <a:r>
              <a:rPr sz="2000" b="1" spc="-10" dirty="0">
                <a:solidFill>
                  <a:srgbClr val="CC0099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CC0099"/>
                </a:solidFill>
                <a:latin typeface="Calibri"/>
                <a:cs typeface="Calibri"/>
              </a:rPr>
              <a:t>i</a:t>
            </a:r>
            <a:r>
              <a:rPr sz="2000" b="1" spc="-25" dirty="0">
                <a:solidFill>
                  <a:srgbClr val="CC0099"/>
                </a:solidFill>
                <a:latin typeface="Calibri"/>
                <a:cs typeface="Calibri"/>
              </a:rPr>
              <a:t>nt</a:t>
            </a:r>
            <a:r>
              <a:rPr sz="2000" b="1" spc="-5" dirty="0">
                <a:solidFill>
                  <a:srgbClr val="CC0099"/>
                </a:solidFill>
                <a:latin typeface="Calibri"/>
                <a:cs typeface="Calibri"/>
              </a:rPr>
              <a:t>e</a:t>
            </a:r>
            <a:r>
              <a:rPr sz="2000" b="1" dirty="0">
                <a:solidFill>
                  <a:srgbClr val="CC0099"/>
                </a:solidFill>
                <a:latin typeface="Calibri"/>
                <a:cs typeface="Calibri"/>
              </a:rPr>
              <a:t>s	</a:t>
            </a:r>
            <a:r>
              <a:rPr sz="2000" b="1" dirty="0">
                <a:latin typeface="Calibri"/>
                <a:cs typeface="Calibri"/>
              </a:rPr>
              <a:t>des	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spc="-5" dirty="0">
                <a:latin typeface="Calibri"/>
                <a:cs typeface="Calibri"/>
              </a:rPr>
              <a:t>g</a:t>
            </a:r>
            <a:r>
              <a:rPr sz="2000" b="1" spc="-10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icu</a:t>
            </a:r>
            <a:r>
              <a:rPr sz="2000" b="1" spc="-15" dirty="0">
                <a:latin typeface="Calibri"/>
                <a:cs typeface="Calibri"/>
              </a:rPr>
              <a:t>l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spc="-5" dirty="0">
                <a:latin typeface="Calibri"/>
                <a:cs typeface="Calibri"/>
              </a:rPr>
              <a:t>eu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s	</a:t>
            </a:r>
            <a:r>
              <a:rPr sz="2000" b="1" spc="-2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in</a:t>
            </a:r>
            <a:r>
              <a:rPr sz="2000" b="1" spc="-10" dirty="0">
                <a:latin typeface="Calibri"/>
                <a:cs typeface="Calibri"/>
              </a:rPr>
              <a:t>s</a:t>
            </a:r>
            <a:r>
              <a:rPr sz="2000" b="1" dirty="0">
                <a:latin typeface="Calibri"/>
                <a:cs typeface="Calibri"/>
              </a:rPr>
              <a:t>i	</a:t>
            </a:r>
            <a:r>
              <a:rPr sz="2000" b="1" spc="-10" dirty="0">
                <a:latin typeface="Calibri"/>
                <a:cs typeface="Calibri"/>
              </a:rPr>
              <a:t>q</a:t>
            </a:r>
            <a:r>
              <a:rPr sz="2000" b="1" dirty="0">
                <a:latin typeface="Calibri"/>
                <a:cs typeface="Calibri"/>
              </a:rPr>
              <a:t>ue	</a:t>
            </a:r>
            <a:r>
              <a:rPr sz="2000" b="1" spc="-5" dirty="0">
                <a:latin typeface="Calibri"/>
                <a:cs typeface="Calibri"/>
              </a:rPr>
              <a:t>les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CC0099"/>
                </a:solidFill>
                <a:latin typeface="Calibri"/>
                <a:cs typeface="Calibri"/>
              </a:rPr>
              <a:t>opportunités</a:t>
            </a:r>
            <a:r>
              <a:rPr sz="2000" b="1" spc="-30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d'amélioration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des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systèmes </a:t>
            </a:r>
            <a:r>
              <a:rPr sz="2000" b="1" dirty="0">
                <a:latin typeface="Calibri"/>
                <a:cs typeface="Calibri"/>
              </a:rPr>
              <a:t>actuels</a:t>
            </a:r>
            <a:endParaRPr sz="2000">
              <a:latin typeface="Calibri"/>
              <a:cs typeface="Calibri"/>
            </a:endParaRPr>
          </a:p>
          <a:p>
            <a:pPr marL="12700" marR="6985">
              <a:lnSpc>
                <a:spcPct val="100000"/>
              </a:lnSpc>
              <a:buChar char="-"/>
              <a:tabLst>
                <a:tab pos="239395" algn="l"/>
                <a:tab pos="240029" algn="l"/>
                <a:tab pos="1678305" algn="l"/>
                <a:tab pos="2117090" algn="l"/>
                <a:tab pos="3516629" algn="l"/>
                <a:tab pos="4229735" algn="l"/>
                <a:tab pos="5586730" algn="l"/>
                <a:tab pos="6540500" algn="l"/>
                <a:tab pos="6904990" algn="l"/>
                <a:tab pos="7929245" algn="l"/>
              </a:tabLst>
            </a:pPr>
            <a:r>
              <a:rPr sz="2000" b="1" spc="-15" dirty="0">
                <a:latin typeface="Calibri"/>
                <a:cs typeface="Calibri"/>
              </a:rPr>
              <a:t>c</a:t>
            </a:r>
            <a:r>
              <a:rPr sz="2000" b="1" spc="-10" dirty="0">
                <a:latin typeface="Calibri"/>
                <a:cs typeface="Calibri"/>
              </a:rPr>
              <a:t>o</a:t>
            </a:r>
            <a:r>
              <a:rPr sz="2000" b="1" spc="-5" dirty="0">
                <a:latin typeface="Calibri"/>
                <a:cs typeface="Calibri"/>
              </a:rPr>
              <a:t>m</a:t>
            </a:r>
            <a:r>
              <a:rPr sz="2000" b="1" dirty="0">
                <a:latin typeface="Calibri"/>
                <a:cs typeface="Calibri"/>
              </a:rPr>
              <a:t>p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spc="-5" dirty="0">
                <a:latin typeface="Calibri"/>
                <a:cs typeface="Calibri"/>
              </a:rPr>
              <a:t>en</a:t>
            </a:r>
            <a:r>
              <a:rPr sz="2000" b="1" spc="5" dirty="0">
                <a:latin typeface="Calibri"/>
                <a:cs typeface="Calibri"/>
              </a:rPr>
              <a:t>d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e	</a:t>
            </a:r>
            <a:r>
              <a:rPr sz="2000" b="1" spc="-5" dirty="0">
                <a:latin typeface="Calibri"/>
                <a:cs typeface="Calibri"/>
              </a:rPr>
              <a:t>le</a:t>
            </a:r>
            <a:r>
              <a:rPr sz="2000" b="1" dirty="0">
                <a:latin typeface="Calibri"/>
                <a:cs typeface="Calibri"/>
              </a:rPr>
              <a:t>s	i</a:t>
            </a:r>
            <a:r>
              <a:rPr sz="2000" b="1" spc="-25" dirty="0">
                <a:latin typeface="Calibri"/>
                <a:cs typeface="Calibri"/>
              </a:rPr>
              <a:t>nt</a:t>
            </a:r>
            <a:r>
              <a:rPr sz="2000" b="1" spc="-5" dirty="0">
                <a:latin typeface="Calibri"/>
                <a:cs typeface="Calibri"/>
              </a:rPr>
              <a:t>e</a:t>
            </a:r>
            <a:r>
              <a:rPr sz="2000" b="1" spc="-55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act</a:t>
            </a:r>
            <a:r>
              <a:rPr sz="2000" b="1" spc="-20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ons	</a:t>
            </a:r>
            <a:r>
              <a:rPr sz="2000" b="1" spc="-5" dirty="0">
                <a:latin typeface="Calibri"/>
                <a:cs typeface="Calibri"/>
              </a:rPr>
              <a:t>e</a:t>
            </a:r>
            <a:r>
              <a:rPr sz="2000" b="1" spc="-25" dirty="0">
                <a:latin typeface="Calibri"/>
                <a:cs typeface="Calibri"/>
              </a:rPr>
              <a:t>n</a:t>
            </a:r>
            <a:r>
              <a:rPr sz="2000" b="1" dirty="0">
                <a:latin typeface="Calibri"/>
                <a:cs typeface="Calibri"/>
              </a:rPr>
              <a:t>t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e	</a:t>
            </a:r>
            <a:r>
              <a:rPr sz="2000" b="1" dirty="0">
                <a:solidFill>
                  <a:srgbClr val="CC0099"/>
                </a:solidFill>
                <a:latin typeface="Calibri"/>
                <a:cs typeface="Calibri"/>
              </a:rPr>
              <a:t>a</a:t>
            </a:r>
            <a:r>
              <a:rPr sz="2000" b="1" spc="-10" dirty="0">
                <a:solidFill>
                  <a:srgbClr val="CC0099"/>
                </a:solidFill>
                <a:latin typeface="Calibri"/>
                <a:cs typeface="Calibri"/>
              </a:rPr>
              <a:t>g</a:t>
            </a:r>
            <a:r>
              <a:rPr sz="2000" b="1" spc="-5" dirty="0">
                <a:solidFill>
                  <a:srgbClr val="CC0099"/>
                </a:solidFill>
                <a:latin typeface="Calibri"/>
                <a:cs typeface="Calibri"/>
              </a:rPr>
              <a:t>ricu</a:t>
            </a:r>
            <a:r>
              <a:rPr sz="2000" b="1" spc="-15" dirty="0">
                <a:solidFill>
                  <a:srgbClr val="CC0099"/>
                </a:solidFill>
                <a:latin typeface="Calibri"/>
                <a:cs typeface="Calibri"/>
              </a:rPr>
              <a:t>l</a:t>
            </a:r>
            <a:r>
              <a:rPr sz="2000" b="1" dirty="0">
                <a:solidFill>
                  <a:srgbClr val="CC0099"/>
                </a:solidFill>
                <a:latin typeface="Calibri"/>
                <a:cs typeface="Calibri"/>
              </a:rPr>
              <a:t>tu</a:t>
            </a:r>
            <a:r>
              <a:rPr sz="2000" b="1" spc="-25" dirty="0">
                <a:solidFill>
                  <a:srgbClr val="CC0099"/>
                </a:solidFill>
                <a:latin typeface="Calibri"/>
                <a:cs typeface="Calibri"/>
              </a:rPr>
              <a:t>r</a:t>
            </a:r>
            <a:r>
              <a:rPr sz="2000" b="1" spc="-5" dirty="0">
                <a:solidFill>
                  <a:srgbClr val="CC0099"/>
                </a:solidFill>
                <a:latin typeface="Calibri"/>
                <a:cs typeface="Calibri"/>
              </a:rPr>
              <a:t>e</a:t>
            </a:r>
            <a:r>
              <a:rPr sz="2000" b="1" dirty="0">
                <a:solidFill>
                  <a:srgbClr val="CC0099"/>
                </a:solidFill>
                <a:latin typeface="Calibri"/>
                <a:cs typeface="Calibri"/>
              </a:rPr>
              <a:t>,	</a:t>
            </a:r>
            <a:r>
              <a:rPr sz="2000" b="1" spc="-5" dirty="0">
                <a:solidFill>
                  <a:srgbClr val="CC0099"/>
                </a:solidFill>
                <a:latin typeface="Calibri"/>
                <a:cs typeface="Calibri"/>
              </a:rPr>
              <a:t>él</a:t>
            </a:r>
            <a:r>
              <a:rPr sz="2000" b="1" spc="-15" dirty="0">
                <a:solidFill>
                  <a:srgbClr val="CC0099"/>
                </a:solidFill>
                <a:latin typeface="Calibri"/>
                <a:cs typeface="Calibri"/>
              </a:rPr>
              <a:t>e</a:t>
            </a:r>
            <a:r>
              <a:rPr sz="2000" b="1" spc="-25" dirty="0">
                <a:solidFill>
                  <a:srgbClr val="CC0099"/>
                </a:solidFill>
                <a:latin typeface="Calibri"/>
                <a:cs typeface="Calibri"/>
              </a:rPr>
              <a:t>v</a:t>
            </a:r>
            <a:r>
              <a:rPr sz="2000" b="1" dirty="0">
                <a:solidFill>
                  <a:srgbClr val="CC0099"/>
                </a:solidFill>
                <a:latin typeface="Calibri"/>
                <a:cs typeface="Calibri"/>
              </a:rPr>
              <a:t>a</a:t>
            </a:r>
            <a:r>
              <a:rPr sz="2000" b="1" spc="-35" dirty="0">
                <a:solidFill>
                  <a:srgbClr val="CC0099"/>
                </a:solidFill>
                <a:latin typeface="Calibri"/>
                <a:cs typeface="Calibri"/>
              </a:rPr>
              <a:t>g</a:t>
            </a:r>
            <a:r>
              <a:rPr sz="2000" b="1" dirty="0">
                <a:solidFill>
                  <a:srgbClr val="CC0099"/>
                </a:solidFill>
                <a:latin typeface="Calibri"/>
                <a:cs typeface="Calibri"/>
              </a:rPr>
              <a:t>e	</a:t>
            </a:r>
            <a:r>
              <a:rPr sz="2000" b="1" spc="-15" dirty="0">
                <a:solidFill>
                  <a:srgbClr val="CC0099"/>
                </a:solidFill>
                <a:latin typeface="Calibri"/>
                <a:cs typeface="Calibri"/>
              </a:rPr>
              <a:t>e</a:t>
            </a:r>
            <a:r>
              <a:rPr sz="2000" b="1" dirty="0">
                <a:solidFill>
                  <a:srgbClr val="CC0099"/>
                </a:solidFill>
                <a:latin typeface="Calibri"/>
                <a:cs typeface="Calibri"/>
              </a:rPr>
              <a:t>t	a</a:t>
            </a:r>
            <a:r>
              <a:rPr sz="2000" b="1" spc="-20" dirty="0">
                <a:solidFill>
                  <a:srgbClr val="CC0099"/>
                </a:solidFill>
                <a:latin typeface="Calibri"/>
                <a:cs typeface="Calibri"/>
              </a:rPr>
              <a:t>c</a:t>
            </a:r>
            <a:r>
              <a:rPr sz="2000" b="1" dirty="0">
                <a:solidFill>
                  <a:srgbClr val="CC0099"/>
                </a:solidFill>
                <a:latin typeface="Calibri"/>
                <a:cs typeface="Calibri"/>
              </a:rPr>
              <a:t>ti</a:t>
            </a:r>
            <a:r>
              <a:rPr sz="2000" b="1" spc="-15" dirty="0">
                <a:solidFill>
                  <a:srgbClr val="CC0099"/>
                </a:solidFill>
                <a:latin typeface="Calibri"/>
                <a:cs typeface="Calibri"/>
              </a:rPr>
              <a:t>v</a:t>
            </a:r>
            <a:r>
              <a:rPr sz="2000" b="1" dirty="0">
                <a:solidFill>
                  <a:srgbClr val="CC0099"/>
                </a:solidFill>
                <a:latin typeface="Calibri"/>
                <a:cs typeface="Calibri"/>
              </a:rPr>
              <a:t>i</a:t>
            </a:r>
            <a:r>
              <a:rPr sz="2000" b="1" spc="-40" dirty="0">
                <a:solidFill>
                  <a:srgbClr val="CC0099"/>
                </a:solidFill>
                <a:latin typeface="Calibri"/>
                <a:cs typeface="Calibri"/>
              </a:rPr>
              <a:t>t</a:t>
            </a:r>
            <a:r>
              <a:rPr sz="2000" b="1" spc="-5" dirty="0">
                <a:solidFill>
                  <a:srgbClr val="CC0099"/>
                </a:solidFill>
                <a:latin typeface="Calibri"/>
                <a:cs typeface="Calibri"/>
              </a:rPr>
              <a:t>é</a:t>
            </a:r>
            <a:r>
              <a:rPr sz="2000" b="1" dirty="0">
                <a:solidFill>
                  <a:srgbClr val="CC0099"/>
                </a:solidFill>
                <a:latin typeface="Calibri"/>
                <a:cs typeface="Calibri"/>
              </a:rPr>
              <a:t>s	</a:t>
            </a:r>
            <a:r>
              <a:rPr sz="2000" b="1" spc="-40" dirty="0">
                <a:solidFill>
                  <a:srgbClr val="CC0099"/>
                </a:solidFill>
                <a:latin typeface="Calibri"/>
                <a:cs typeface="Calibri"/>
              </a:rPr>
              <a:t>e</a:t>
            </a:r>
            <a:r>
              <a:rPr sz="2000" b="1" spc="-5" dirty="0">
                <a:solidFill>
                  <a:srgbClr val="CC0099"/>
                </a:solidFill>
                <a:latin typeface="Calibri"/>
                <a:cs typeface="Calibri"/>
              </a:rPr>
              <a:t>xt</a:t>
            </a:r>
            <a:r>
              <a:rPr sz="2000" b="1" spc="-50" dirty="0">
                <a:solidFill>
                  <a:srgbClr val="CC0099"/>
                </a:solidFill>
                <a:latin typeface="Calibri"/>
                <a:cs typeface="Calibri"/>
              </a:rPr>
              <a:t>r</a:t>
            </a:r>
            <a:r>
              <a:rPr sz="2000" b="1" spc="-5" dirty="0">
                <a:solidFill>
                  <a:srgbClr val="CC0099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CC0099"/>
                </a:solidFill>
                <a:latin typeface="Calibri"/>
                <a:cs typeface="Calibri"/>
              </a:rPr>
              <a:t>-  </a:t>
            </a:r>
            <a:r>
              <a:rPr sz="2000" b="1" spc="-5" dirty="0">
                <a:solidFill>
                  <a:srgbClr val="CC0099"/>
                </a:solidFill>
                <a:latin typeface="Calibri"/>
                <a:cs typeface="Calibri"/>
              </a:rPr>
              <a:t>agricoles</a:t>
            </a:r>
            <a:r>
              <a:rPr sz="2000" b="1" spc="-10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et </a:t>
            </a:r>
            <a:r>
              <a:rPr sz="2000" b="1" spc="-5" dirty="0">
                <a:latin typeface="Calibri"/>
                <a:cs typeface="Calibri"/>
              </a:rPr>
              <a:t>les priorités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des</a:t>
            </a:r>
            <a:r>
              <a:rPr sz="2000" b="1" spc="-5" dirty="0">
                <a:latin typeface="Calibri"/>
                <a:cs typeface="Calibri"/>
              </a:rPr>
              <a:t> agriculteurs.</a:t>
            </a:r>
            <a:endParaRPr sz="2000">
              <a:latin typeface="Calibri"/>
              <a:cs typeface="Calibri"/>
            </a:endParaRPr>
          </a:p>
          <a:p>
            <a:pPr marL="349250" indent="-337185">
              <a:lnSpc>
                <a:spcPct val="100000"/>
              </a:lnSpc>
              <a:spcBef>
                <a:spcPts val="1200"/>
              </a:spcBef>
              <a:buAutoNum type="arabicPlain" startAt="2"/>
              <a:tabLst>
                <a:tab pos="349250" algn="l"/>
                <a:tab pos="349885" algn="l"/>
                <a:tab pos="1196975" algn="l"/>
                <a:tab pos="1617345" algn="l"/>
                <a:tab pos="2649220" algn="l"/>
                <a:tab pos="2992120" algn="l"/>
                <a:tab pos="3414395" algn="l"/>
                <a:tab pos="4368800" algn="l"/>
                <a:tab pos="4864100" algn="l"/>
                <a:tab pos="6313170" algn="l"/>
                <a:tab pos="7909559" algn="l"/>
                <a:tab pos="8252459" algn="l"/>
              </a:tabLst>
            </a:pPr>
            <a:r>
              <a:rPr sz="2000" b="1" spc="-5" dirty="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sz="2000" b="1" spc="-20" dirty="0">
                <a:solidFill>
                  <a:srgbClr val="0000FF"/>
                </a:solidFill>
                <a:latin typeface="Calibri"/>
                <a:cs typeface="Calibri"/>
              </a:rPr>
              <a:t>é</a:t>
            </a:r>
            <a:r>
              <a:rPr sz="2000" b="1" spc="-5" dirty="0">
                <a:solidFill>
                  <a:srgbClr val="0000FF"/>
                </a:solidFill>
                <a:latin typeface="Calibri"/>
                <a:cs typeface="Calibri"/>
              </a:rPr>
              <a:t>fi</a:t>
            </a:r>
            <a:r>
              <a:rPr sz="2000" b="1" spc="-15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ir	</a:t>
            </a:r>
            <a:r>
              <a:rPr sz="2000" b="1" spc="-5" dirty="0">
                <a:solidFill>
                  <a:srgbClr val="0000FF"/>
                </a:solidFill>
                <a:latin typeface="Calibri"/>
                <a:cs typeface="Calibri"/>
              </a:rPr>
              <a:t>le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s	ob</a:t>
            </a:r>
            <a:r>
              <a:rPr sz="2000" b="1" spc="5" dirty="0">
                <a:solidFill>
                  <a:srgbClr val="0000FF"/>
                </a:solidFill>
                <a:latin typeface="Calibri"/>
                <a:cs typeface="Calibri"/>
              </a:rPr>
              <a:t>j</a:t>
            </a:r>
            <a:r>
              <a:rPr sz="2000" b="1" spc="-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2000" b="1" spc="-15" dirty="0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ti</a:t>
            </a:r>
            <a:r>
              <a:rPr sz="2000" b="1" spc="-25" dirty="0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s	</a:t>
            </a:r>
            <a:r>
              <a:rPr sz="2000" b="1" spc="-1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t	</a:t>
            </a:r>
            <a:r>
              <a:rPr sz="2000" b="1" spc="-5" dirty="0">
                <a:solidFill>
                  <a:srgbClr val="0000FF"/>
                </a:solidFill>
                <a:latin typeface="Calibri"/>
                <a:cs typeface="Calibri"/>
              </a:rPr>
              <a:t>le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s	</a:t>
            </a:r>
            <a:r>
              <a:rPr sz="2000" b="1" spc="-15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2000" b="1" spc="-5" dirty="0">
                <a:solidFill>
                  <a:srgbClr val="0000FF"/>
                </a:solidFill>
                <a:latin typeface="Calibri"/>
                <a:cs typeface="Calibri"/>
              </a:rPr>
              <a:t>mpa</a:t>
            </a:r>
            <a:r>
              <a:rPr sz="2000" b="1" spc="-15" dirty="0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ts	</a:t>
            </a:r>
            <a:r>
              <a:rPr sz="2000" b="1" spc="-10" dirty="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sz="2000" b="1" spc="-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s	p</a:t>
            </a:r>
            <a:r>
              <a:rPr sz="2000" b="1" spc="-30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2000" b="1" spc="-10" dirty="0">
                <a:solidFill>
                  <a:srgbClr val="0000FF"/>
                </a:solidFill>
                <a:latin typeface="Calibri"/>
                <a:cs typeface="Calibri"/>
              </a:rPr>
              <a:t>p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os</a:t>
            </a:r>
            <a:r>
              <a:rPr sz="2000" b="1" spc="-10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2000" b="1" spc="-15" dirty="0">
                <a:solidFill>
                  <a:srgbClr val="0000FF"/>
                </a:solidFill>
                <a:latin typeface="Calibri"/>
                <a:cs typeface="Calibri"/>
              </a:rPr>
              <a:t>io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ns	d</a:t>
            </a:r>
            <a:r>
              <a:rPr sz="2000" b="1" spc="-120" dirty="0">
                <a:solidFill>
                  <a:srgbClr val="0000FF"/>
                </a:solidFill>
                <a:latin typeface="Calibri"/>
                <a:cs typeface="Calibri"/>
              </a:rPr>
              <a:t>’</a:t>
            </a:r>
            <a:r>
              <a:rPr sz="2000" b="1" spc="-10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ssoci</a:t>
            </a:r>
            <a:r>
              <a:rPr sz="2000" b="1" spc="-40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2000" b="1" spc="-15" dirty="0">
                <a:solidFill>
                  <a:srgbClr val="0000FF"/>
                </a:solidFill>
                <a:latin typeface="Calibri"/>
                <a:cs typeface="Calibri"/>
              </a:rPr>
              <a:t>ti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ons	</a:t>
            </a:r>
            <a:r>
              <a:rPr sz="2000" b="1" spc="-1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t	</a:t>
            </a:r>
            <a:r>
              <a:rPr sz="2000" b="1" spc="-5" dirty="0">
                <a:solidFill>
                  <a:srgbClr val="0000FF"/>
                </a:solidFill>
                <a:latin typeface="Calibri"/>
                <a:cs typeface="Calibri"/>
              </a:rPr>
              <a:t>les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-10" dirty="0">
                <a:solidFill>
                  <a:srgbClr val="0000FF"/>
                </a:solidFill>
                <a:latin typeface="Calibri"/>
                <a:cs typeface="Calibri"/>
              </a:rPr>
              <a:t>exploitations</a:t>
            </a:r>
            <a:r>
              <a:rPr sz="2000" b="1" spc="-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Calibri"/>
                <a:cs typeface="Calibri"/>
              </a:rPr>
              <a:t>cibles</a:t>
            </a:r>
            <a:endParaRPr sz="2000">
              <a:latin typeface="Calibri"/>
              <a:cs typeface="Calibri"/>
            </a:endParaRPr>
          </a:p>
          <a:p>
            <a:pPr marL="276225" indent="-264160" algn="just">
              <a:lnSpc>
                <a:spcPct val="100000"/>
              </a:lnSpc>
              <a:spcBef>
                <a:spcPts val="1200"/>
              </a:spcBef>
              <a:buAutoNum type="arabicPlain" startAt="3"/>
              <a:tabLst>
                <a:tab pos="276860" algn="l"/>
              </a:tabLst>
            </a:pPr>
            <a:r>
              <a:rPr sz="2000" b="1" spc="-5" dirty="0">
                <a:solidFill>
                  <a:srgbClr val="0000FF"/>
                </a:solidFill>
                <a:latin typeface="Calibri"/>
                <a:cs typeface="Calibri"/>
              </a:rPr>
              <a:t>Synthèse</a:t>
            </a:r>
            <a:r>
              <a:rPr sz="2000" b="1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00FF"/>
                </a:solidFill>
                <a:latin typeface="Calibri"/>
                <a:cs typeface="Calibri"/>
              </a:rPr>
              <a:t>et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Calibri"/>
                <a:cs typeface="Calibri"/>
              </a:rPr>
              <a:t>proposition</a:t>
            </a:r>
            <a:r>
              <a:rPr sz="2000" b="1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des</a:t>
            </a:r>
            <a:r>
              <a:rPr sz="2000" b="1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000FF"/>
                </a:solidFill>
                <a:latin typeface="Calibri"/>
                <a:cs typeface="Calibri"/>
              </a:rPr>
              <a:t>systèmes</a:t>
            </a:r>
            <a:r>
              <a:rPr sz="2000" b="1" spc="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Calibri"/>
                <a:cs typeface="Calibri"/>
              </a:rPr>
              <a:t>(associations)</a:t>
            </a:r>
            <a:r>
              <a:rPr sz="2000" b="1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de </a:t>
            </a:r>
            <a:r>
              <a:rPr sz="2000" b="1" spc="-5" dirty="0">
                <a:solidFill>
                  <a:srgbClr val="0000FF"/>
                </a:solidFill>
                <a:latin typeface="Calibri"/>
                <a:cs typeface="Calibri"/>
              </a:rPr>
              <a:t>cultures 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possibles</a:t>
            </a:r>
            <a:endParaRPr sz="20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Les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systèmes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(</a:t>
            </a:r>
            <a:r>
              <a:rPr sz="2000" b="1" spc="-5" dirty="0">
                <a:solidFill>
                  <a:srgbClr val="CC0099"/>
                </a:solidFill>
                <a:latin typeface="Calibri"/>
                <a:cs typeface="Calibri"/>
              </a:rPr>
              <a:t>associations</a:t>
            </a:r>
            <a:r>
              <a:rPr sz="2000" b="1" spc="-5" dirty="0">
                <a:latin typeface="Calibri"/>
                <a:cs typeface="Calibri"/>
              </a:rPr>
              <a:t>)</a:t>
            </a:r>
            <a:r>
              <a:rPr sz="2000" b="1" dirty="0">
                <a:latin typeface="Calibri"/>
                <a:cs typeface="Calibri"/>
              </a:rPr>
              <a:t> de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cultures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et</a:t>
            </a:r>
            <a:r>
              <a:rPr sz="2000" b="1" spc="-5" dirty="0">
                <a:latin typeface="Calibri"/>
                <a:cs typeface="Calibri"/>
              </a:rPr>
              <a:t> les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CC0099"/>
                </a:solidFill>
                <a:latin typeface="Calibri"/>
                <a:cs typeface="Calibri"/>
              </a:rPr>
              <a:t>itinéraires</a:t>
            </a:r>
            <a:r>
              <a:rPr sz="2000" b="1" spc="-10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techniquement 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réalisables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sont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fonction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C0099"/>
                </a:solidFill>
                <a:latin typeface="Calibri"/>
                <a:cs typeface="Calibri"/>
              </a:rPr>
              <a:t>paramètres</a:t>
            </a:r>
            <a:r>
              <a:rPr sz="2000" b="1" spc="-5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C0099"/>
                </a:solidFill>
                <a:latin typeface="Calibri"/>
                <a:cs typeface="Calibri"/>
              </a:rPr>
              <a:t>propres</a:t>
            </a:r>
            <a:r>
              <a:rPr sz="2000" b="1" spc="-5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C0099"/>
                </a:solidFill>
                <a:latin typeface="Calibri"/>
                <a:cs typeface="Calibri"/>
              </a:rPr>
              <a:t>à</a:t>
            </a:r>
            <a:r>
              <a:rPr sz="2000" b="1" spc="5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C0099"/>
                </a:solidFill>
                <a:latin typeface="Calibri"/>
                <a:cs typeface="Calibri"/>
              </a:rPr>
              <a:t>la</a:t>
            </a:r>
            <a:r>
              <a:rPr sz="2000" b="1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C0099"/>
                </a:solidFill>
                <a:latin typeface="Calibri"/>
                <a:cs typeface="Calibri"/>
              </a:rPr>
              <a:t>zone</a:t>
            </a:r>
            <a:r>
              <a:rPr sz="2000" b="1" spc="-5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(terroir)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et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à 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l’exploitation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(voire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à</a:t>
            </a:r>
            <a:r>
              <a:rPr sz="2000" b="1" spc="-5" dirty="0">
                <a:latin typeface="Calibri"/>
                <a:cs typeface="Calibri"/>
              </a:rPr>
              <a:t> la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parcelle).</a:t>
            </a:r>
            <a:endParaRPr sz="2000">
              <a:latin typeface="Calibri"/>
              <a:cs typeface="Calibri"/>
            </a:endParaRPr>
          </a:p>
          <a:p>
            <a:pPr marL="3670300" algn="just">
              <a:lnSpc>
                <a:spcPct val="100000"/>
              </a:lnSpc>
              <a:spcBef>
                <a:spcPts val="200"/>
              </a:spcBef>
            </a:pPr>
            <a:r>
              <a:rPr sz="1800" b="1" dirty="0">
                <a:latin typeface="Calibri"/>
                <a:cs typeface="Calibri"/>
              </a:rPr>
              <a:t>(Husson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et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al</a:t>
            </a:r>
            <a:r>
              <a:rPr sz="1800" b="1" spc="-5" dirty="0">
                <a:latin typeface="Calibri"/>
                <a:cs typeface="Calibri"/>
              </a:rPr>
              <a:t>.,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2009; Hufnagel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et</a:t>
            </a:r>
            <a:r>
              <a:rPr sz="1800" b="1" i="1" spc="10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al</a:t>
            </a:r>
            <a:r>
              <a:rPr sz="1800" b="1" spc="-5" dirty="0">
                <a:latin typeface="Calibri"/>
                <a:cs typeface="Calibri"/>
              </a:rPr>
              <a:t>.,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2020)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4884" y="714755"/>
            <a:ext cx="8785860" cy="5962015"/>
            <a:chOff x="214884" y="714755"/>
            <a:chExt cx="8785860" cy="59620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59451" y="3500627"/>
              <a:ext cx="4241292" cy="317601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4884" y="714755"/>
              <a:ext cx="5071872" cy="3357372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98754" y="154050"/>
            <a:ext cx="644842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3840" indent="-231775">
              <a:lnSpc>
                <a:spcPct val="100000"/>
              </a:lnSpc>
              <a:spcBef>
                <a:spcPts val="95"/>
              </a:spcBef>
              <a:buSzPct val="88000"/>
              <a:buChar char="●"/>
              <a:tabLst>
                <a:tab pos="244475" algn="l"/>
              </a:tabLst>
            </a:pPr>
            <a:r>
              <a:rPr sz="2500" b="1" spc="-5" dirty="0">
                <a:solidFill>
                  <a:srgbClr val="0000FF"/>
                </a:solidFill>
                <a:latin typeface="Calibri"/>
                <a:cs typeface="Calibri"/>
              </a:rPr>
              <a:t>Associations</a:t>
            </a:r>
            <a:r>
              <a:rPr sz="2500" b="1" spc="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0000FF"/>
                </a:solidFill>
                <a:latin typeface="Calibri"/>
                <a:cs typeface="Calibri"/>
              </a:rPr>
              <a:t>de </a:t>
            </a:r>
            <a:r>
              <a:rPr sz="2500" b="1" spc="-15" dirty="0">
                <a:solidFill>
                  <a:srgbClr val="0000FF"/>
                </a:solidFill>
                <a:latin typeface="Calibri"/>
                <a:cs typeface="Calibri"/>
              </a:rPr>
              <a:t>différentes</a:t>
            </a:r>
            <a:r>
              <a:rPr sz="2500" b="1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500" b="1" spc="-10" dirty="0">
                <a:solidFill>
                  <a:srgbClr val="0000FF"/>
                </a:solidFill>
                <a:latin typeface="Calibri"/>
                <a:cs typeface="Calibri"/>
              </a:rPr>
              <a:t>cultures</a:t>
            </a:r>
            <a:r>
              <a:rPr sz="2500" b="1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500" b="1" spc="-10" dirty="0">
                <a:solidFill>
                  <a:srgbClr val="0000FF"/>
                </a:solidFill>
                <a:latin typeface="Calibri"/>
                <a:cs typeface="Calibri"/>
              </a:rPr>
              <a:t>légumières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51753" y="1373886"/>
            <a:ext cx="2436495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1925" indent="-149860">
              <a:lnSpc>
                <a:spcPct val="100000"/>
              </a:lnSpc>
              <a:spcBef>
                <a:spcPts val="95"/>
              </a:spcBef>
              <a:buChar char="-"/>
              <a:tabLst>
                <a:tab pos="162560" algn="l"/>
              </a:tabLst>
            </a:pPr>
            <a:r>
              <a:rPr sz="2200" b="1" spc="-20" dirty="0">
                <a:latin typeface="Calibri"/>
                <a:cs typeface="Calibri"/>
              </a:rPr>
              <a:t>Différentes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familles</a:t>
            </a:r>
            <a:endParaRPr sz="2200">
              <a:latin typeface="Calibri"/>
              <a:cs typeface="Calibri"/>
            </a:endParaRPr>
          </a:p>
          <a:p>
            <a:pPr marL="161925" indent="-149860">
              <a:lnSpc>
                <a:spcPct val="100000"/>
              </a:lnSpc>
              <a:buChar char="-"/>
              <a:tabLst>
                <a:tab pos="162560" algn="l"/>
              </a:tabLst>
            </a:pPr>
            <a:r>
              <a:rPr sz="2200" b="1" spc="-20" dirty="0">
                <a:latin typeface="Calibri"/>
                <a:cs typeface="Calibri"/>
              </a:rPr>
              <a:t>Différentes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espèces</a:t>
            </a:r>
            <a:endParaRPr sz="2200">
              <a:latin typeface="Calibri"/>
              <a:cs typeface="Calibri"/>
            </a:endParaRPr>
          </a:p>
          <a:p>
            <a:pPr marL="161925" indent="-149860">
              <a:lnSpc>
                <a:spcPct val="100000"/>
              </a:lnSpc>
              <a:buChar char="-"/>
              <a:tabLst>
                <a:tab pos="162560" algn="l"/>
              </a:tabLst>
            </a:pPr>
            <a:r>
              <a:rPr sz="2200" b="1" spc="-15" dirty="0">
                <a:latin typeface="Calibri"/>
                <a:cs typeface="Calibri"/>
              </a:rPr>
              <a:t>Différents</a:t>
            </a:r>
            <a:r>
              <a:rPr sz="2200" b="1" spc="-3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groupes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0063" y="4660772"/>
            <a:ext cx="4486910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1925" indent="-149860">
              <a:lnSpc>
                <a:spcPct val="100000"/>
              </a:lnSpc>
              <a:spcBef>
                <a:spcPts val="95"/>
              </a:spcBef>
              <a:buChar char="-"/>
              <a:tabLst>
                <a:tab pos="162560" algn="l"/>
              </a:tabLst>
            </a:pPr>
            <a:r>
              <a:rPr sz="2200" b="1" spc="-15" dirty="0">
                <a:latin typeface="Calibri"/>
                <a:cs typeface="Calibri"/>
              </a:rPr>
              <a:t>Différentes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saisons</a:t>
            </a:r>
            <a:endParaRPr sz="2200">
              <a:latin typeface="Calibri"/>
              <a:cs typeface="Calibri"/>
            </a:endParaRPr>
          </a:p>
          <a:p>
            <a:pPr marL="161925" indent="-149860">
              <a:lnSpc>
                <a:spcPct val="100000"/>
              </a:lnSpc>
              <a:buChar char="-"/>
              <a:tabLst>
                <a:tab pos="162560" algn="l"/>
              </a:tabLst>
            </a:pPr>
            <a:r>
              <a:rPr sz="2200" b="1" spc="-5" dirty="0">
                <a:latin typeface="Calibri"/>
                <a:cs typeface="Calibri"/>
              </a:rPr>
              <a:t>De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saison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/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Hors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saison</a:t>
            </a:r>
            <a:endParaRPr sz="2200">
              <a:latin typeface="Calibri"/>
              <a:cs typeface="Calibri"/>
            </a:endParaRPr>
          </a:p>
          <a:p>
            <a:pPr marL="161925" indent="-149860">
              <a:lnSpc>
                <a:spcPct val="100000"/>
              </a:lnSpc>
              <a:buChar char="-"/>
              <a:tabLst>
                <a:tab pos="162560" algn="l"/>
              </a:tabLst>
            </a:pPr>
            <a:r>
              <a:rPr sz="2200" b="1" spc="-10" dirty="0">
                <a:latin typeface="Calibri"/>
                <a:cs typeface="Calibri"/>
              </a:rPr>
              <a:t>Cultures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plein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champs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/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Protégées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0006" y="6431076"/>
            <a:ext cx="1778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88888"/>
                </a:solidFill>
                <a:latin typeface="Times New Roman"/>
                <a:cs typeface="Times New Roman"/>
              </a:rPr>
              <a:t>35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9872" y="214884"/>
            <a:ext cx="3342204" cy="335737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43755" y="214884"/>
            <a:ext cx="4572000" cy="34290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4988" y="3747515"/>
            <a:ext cx="5215128" cy="293674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713221" y="3874770"/>
            <a:ext cx="2931795" cy="10331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alibri"/>
                <a:cs typeface="Calibri"/>
              </a:rPr>
              <a:t>Associations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traditionnelles</a:t>
            </a:r>
            <a:endParaRPr sz="2000">
              <a:latin typeface="Calibri"/>
              <a:cs typeface="Calibri"/>
            </a:endParaRPr>
          </a:p>
          <a:p>
            <a:pPr marL="3175" algn="ctr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«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Calibri"/>
                <a:cs typeface="Calibri"/>
              </a:rPr>
              <a:t>Maïs </a:t>
            </a:r>
            <a:r>
              <a:rPr sz="2000" b="1" dirty="0">
                <a:latin typeface="Calibri"/>
                <a:cs typeface="Calibri"/>
              </a:rPr>
              <a:t>+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C0099"/>
                </a:solidFill>
                <a:latin typeface="Calibri"/>
                <a:cs typeface="Calibri"/>
              </a:rPr>
              <a:t>Haricot</a:t>
            </a:r>
            <a:r>
              <a:rPr sz="2000" b="1" spc="-10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+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09900"/>
                </a:solidFill>
                <a:latin typeface="Calibri"/>
                <a:cs typeface="Calibri"/>
              </a:rPr>
              <a:t>Courge</a:t>
            </a:r>
            <a:r>
              <a:rPr sz="2000" b="1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»</a:t>
            </a:r>
            <a:endParaRPr sz="20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  <a:spcBef>
                <a:spcPts val="969"/>
              </a:spcBef>
            </a:pPr>
            <a:r>
              <a:rPr sz="1800" b="1" spc="-5" dirty="0">
                <a:latin typeface="Calibri"/>
                <a:cs typeface="Calibri"/>
              </a:rPr>
              <a:t>(Hufnagel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et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al</a:t>
            </a:r>
            <a:r>
              <a:rPr sz="1800" b="1" spc="-5" dirty="0">
                <a:latin typeface="Calibri"/>
                <a:cs typeface="Calibri"/>
              </a:rPr>
              <a:t>.,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2020)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58255" y="5215128"/>
            <a:ext cx="2642870" cy="1015365"/>
          </a:xfrm>
          <a:prstGeom prst="rect">
            <a:avLst/>
          </a:prstGeom>
          <a:ln w="9525">
            <a:solidFill>
              <a:srgbClr val="0099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2075" marR="269875">
              <a:lnSpc>
                <a:spcPct val="100000"/>
              </a:lnSpc>
              <a:spcBef>
                <a:spcPts val="235"/>
              </a:spcBef>
              <a:buChar char="-"/>
              <a:tabLst>
                <a:tab pos="227965" algn="l"/>
              </a:tabLst>
            </a:pPr>
            <a:r>
              <a:rPr sz="2000" b="1" spc="-10" dirty="0">
                <a:latin typeface="Calibri"/>
                <a:cs typeface="Calibri"/>
              </a:rPr>
              <a:t>Différents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modes</a:t>
            </a:r>
            <a:r>
              <a:rPr sz="2000" b="1" spc="-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 </a:t>
            </a:r>
            <a:r>
              <a:rPr sz="2000" b="1" spc="-434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croissance</a:t>
            </a:r>
            <a:endParaRPr sz="2000">
              <a:latin typeface="Calibri"/>
              <a:cs typeface="Calibri"/>
            </a:endParaRPr>
          </a:p>
          <a:p>
            <a:pPr marL="227329" indent="-135890">
              <a:lnSpc>
                <a:spcPct val="100000"/>
              </a:lnSpc>
              <a:spcBef>
                <a:spcPts val="5"/>
              </a:spcBef>
              <a:buChar char="-"/>
              <a:tabLst>
                <a:tab pos="227965" algn="l"/>
              </a:tabLst>
            </a:pPr>
            <a:r>
              <a:rPr sz="2000" b="1" spc="-15" dirty="0">
                <a:latin typeface="Calibri"/>
                <a:cs typeface="Calibri"/>
              </a:rPr>
              <a:t>Différentes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00FF"/>
                </a:solidFill>
                <a:latin typeface="Calibri"/>
                <a:cs typeface="Calibri"/>
              </a:rPr>
              <a:t>hauteurs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0006" y="6431076"/>
            <a:ext cx="1778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88888"/>
                </a:solidFill>
                <a:latin typeface="Times New Roman"/>
                <a:cs typeface="Times New Roman"/>
              </a:rPr>
              <a:t>36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255" y="928116"/>
            <a:ext cx="5643372" cy="371551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21691" y="83261"/>
            <a:ext cx="8629015" cy="4264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2420" indent="-300355">
              <a:lnSpc>
                <a:spcPct val="100000"/>
              </a:lnSpc>
              <a:spcBef>
                <a:spcPts val="105"/>
              </a:spcBef>
              <a:buChar char="●"/>
              <a:tabLst>
                <a:tab pos="313055" algn="l"/>
              </a:tabLst>
            </a:pPr>
            <a:r>
              <a:rPr sz="2300" b="1" spc="-10" dirty="0">
                <a:solidFill>
                  <a:srgbClr val="0000FF"/>
                </a:solidFill>
                <a:latin typeface="Calibri"/>
                <a:cs typeface="Calibri"/>
              </a:rPr>
              <a:t>Culture</a:t>
            </a:r>
            <a:r>
              <a:rPr sz="2300" b="1" spc="459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300" b="1" spc="-15" dirty="0">
                <a:solidFill>
                  <a:srgbClr val="0000FF"/>
                </a:solidFill>
                <a:latin typeface="Calibri"/>
                <a:cs typeface="Calibri"/>
              </a:rPr>
              <a:t>avec</a:t>
            </a:r>
            <a:r>
              <a:rPr sz="2300" b="1" spc="45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0000FF"/>
                </a:solidFill>
                <a:latin typeface="Calibri"/>
                <a:cs typeface="Calibri"/>
              </a:rPr>
              <a:t>des</a:t>
            </a:r>
            <a:r>
              <a:rPr sz="2300" b="1" spc="459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0000FF"/>
                </a:solidFill>
                <a:latin typeface="Calibri"/>
                <a:cs typeface="Calibri"/>
              </a:rPr>
              <a:t>pollinisateurs</a:t>
            </a:r>
            <a:r>
              <a:rPr sz="2300" b="1" spc="459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0000FF"/>
                </a:solidFill>
                <a:latin typeface="Calibri"/>
                <a:cs typeface="Calibri"/>
              </a:rPr>
              <a:t>alternatifs</a:t>
            </a:r>
            <a:endParaRPr sz="2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800" b="1" spc="-5" dirty="0">
                <a:solidFill>
                  <a:srgbClr val="0000FF"/>
                </a:solidFill>
                <a:latin typeface="Calibri"/>
                <a:cs typeface="Calibri"/>
              </a:rPr>
              <a:t>(</a:t>
            </a:r>
            <a:r>
              <a:rPr sz="1800" b="1" i="1" spc="-5" dirty="0">
                <a:solidFill>
                  <a:srgbClr val="0000FF"/>
                </a:solidFill>
                <a:latin typeface="Calibri"/>
                <a:cs typeface="Calibri"/>
              </a:rPr>
              <a:t>Farming with</a:t>
            </a:r>
            <a:r>
              <a:rPr sz="1800" b="1" i="1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0000FF"/>
                </a:solidFill>
                <a:latin typeface="Calibri"/>
                <a:cs typeface="Calibri"/>
              </a:rPr>
              <a:t>Alternative</a:t>
            </a:r>
            <a:r>
              <a:rPr sz="1800" b="1" i="1" spc="-10" dirty="0">
                <a:solidFill>
                  <a:srgbClr val="0000FF"/>
                </a:solidFill>
                <a:latin typeface="Calibri"/>
                <a:cs typeface="Calibri"/>
              </a:rPr>
              <a:t> Pollinators</a:t>
            </a:r>
            <a:r>
              <a:rPr sz="1800" b="1" i="1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0000FF"/>
                </a:solidFill>
                <a:latin typeface="Calibri"/>
                <a:cs typeface="Calibri"/>
              </a:rPr>
              <a:t>- </a:t>
            </a:r>
            <a:r>
              <a:rPr sz="1800" b="1" i="1" spc="-25" dirty="0">
                <a:solidFill>
                  <a:srgbClr val="0000FF"/>
                </a:solidFill>
                <a:latin typeface="Calibri"/>
                <a:cs typeface="Calibri"/>
              </a:rPr>
              <a:t>FAP</a:t>
            </a:r>
            <a:r>
              <a:rPr sz="1800" b="1" spc="-25" dirty="0">
                <a:solidFill>
                  <a:srgbClr val="0000FF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00">
              <a:latin typeface="Calibri"/>
              <a:cs typeface="Calibri"/>
            </a:endParaRPr>
          </a:p>
          <a:p>
            <a:pPr marL="6228080" marR="241935" indent="-264160" algn="just">
              <a:lnSpc>
                <a:spcPct val="100000"/>
              </a:lnSpc>
              <a:spcBef>
                <a:spcPts val="5"/>
              </a:spcBef>
            </a:pPr>
            <a:r>
              <a:rPr sz="1900" b="1" spc="-5" dirty="0">
                <a:solidFill>
                  <a:srgbClr val="CC0099"/>
                </a:solidFill>
                <a:latin typeface="Calibri"/>
                <a:cs typeface="Calibri"/>
              </a:rPr>
              <a:t>Association de plusieurs </a:t>
            </a:r>
            <a:r>
              <a:rPr sz="1900" b="1" spc="-415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CC0099"/>
                </a:solidFill>
                <a:latin typeface="Calibri"/>
                <a:cs typeface="Calibri"/>
              </a:rPr>
              <a:t>cultures</a:t>
            </a:r>
            <a:r>
              <a:rPr sz="1900" b="1" spc="5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CC0099"/>
                </a:solidFill>
                <a:latin typeface="Calibri"/>
                <a:cs typeface="Calibri"/>
              </a:rPr>
              <a:t>herbacées</a:t>
            </a:r>
            <a:endParaRPr sz="1900">
              <a:latin typeface="Calibri"/>
              <a:cs typeface="Calibri"/>
            </a:endParaRPr>
          </a:p>
          <a:p>
            <a:pPr marL="5728335" marR="5080" algn="just">
              <a:lnSpc>
                <a:spcPct val="100000"/>
              </a:lnSpc>
              <a:spcBef>
                <a:spcPts val="960"/>
              </a:spcBef>
            </a:pPr>
            <a:r>
              <a:rPr sz="1900" b="1" spc="-5" dirty="0">
                <a:latin typeface="Calibri"/>
                <a:cs typeface="Calibri"/>
              </a:rPr>
              <a:t>«</a:t>
            </a:r>
            <a:r>
              <a:rPr sz="1900" b="1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Des</a:t>
            </a:r>
            <a:r>
              <a:rPr sz="1900" b="1" dirty="0"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0000FF"/>
                </a:solidFill>
                <a:latin typeface="Calibri"/>
                <a:cs typeface="Calibri"/>
              </a:rPr>
              <a:t>bandes</a:t>
            </a:r>
            <a:r>
              <a:rPr sz="1900" b="1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900" b="1" spc="-15" dirty="0">
                <a:latin typeface="Calibri"/>
                <a:cs typeface="Calibri"/>
              </a:rPr>
              <a:t>et/ou</a:t>
            </a:r>
            <a:r>
              <a:rPr sz="1900" b="1" spc="-10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des </a:t>
            </a:r>
            <a:r>
              <a:rPr sz="1900" b="1" dirty="0"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0000FF"/>
                </a:solidFill>
                <a:latin typeface="Calibri"/>
                <a:cs typeface="Calibri"/>
              </a:rPr>
              <a:t>bordures </a:t>
            </a:r>
            <a:r>
              <a:rPr sz="1900" b="1" spc="-5" dirty="0">
                <a:latin typeface="Calibri"/>
                <a:cs typeface="Calibri"/>
              </a:rPr>
              <a:t>de champ </a:t>
            </a:r>
            <a:r>
              <a:rPr sz="1900" b="1" spc="-15" dirty="0">
                <a:latin typeface="Calibri"/>
                <a:cs typeface="Calibri"/>
              </a:rPr>
              <a:t>avec </a:t>
            </a:r>
            <a:r>
              <a:rPr sz="1900" b="1" spc="-5" dirty="0">
                <a:latin typeface="Calibri"/>
                <a:cs typeface="Calibri"/>
              </a:rPr>
              <a:t>des </a:t>
            </a:r>
            <a:r>
              <a:rPr sz="1900" b="1" spc="-415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plantes, </a:t>
            </a:r>
            <a:r>
              <a:rPr sz="1900" b="1" spc="-15" dirty="0">
                <a:latin typeface="Calibri"/>
                <a:cs typeface="Calibri"/>
              </a:rPr>
              <a:t>attirant </a:t>
            </a:r>
            <a:r>
              <a:rPr sz="1900" b="1" spc="-5" dirty="0">
                <a:latin typeface="Calibri"/>
                <a:cs typeface="Calibri"/>
              </a:rPr>
              <a:t>une </a:t>
            </a:r>
            <a:r>
              <a:rPr sz="1900" b="1" spc="-10" dirty="0">
                <a:latin typeface="Calibri"/>
                <a:cs typeface="Calibri"/>
              </a:rPr>
              <a:t>grande </a:t>
            </a:r>
            <a:r>
              <a:rPr sz="1900" b="1" spc="-5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diversité </a:t>
            </a:r>
            <a:r>
              <a:rPr sz="1900" b="1" spc="-5" dirty="0">
                <a:latin typeface="Calibri"/>
                <a:cs typeface="Calibri"/>
              </a:rPr>
              <a:t>de </a:t>
            </a:r>
            <a:r>
              <a:rPr sz="1900" b="1" spc="-10" dirty="0">
                <a:solidFill>
                  <a:srgbClr val="0000FF"/>
                </a:solidFill>
                <a:latin typeface="Calibri"/>
                <a:cs typeface="Calibri"/>
              </a:rPr>
              <a:t>pollinisateurs </a:t>
            </a:r>
            <a:r>
              <a:rPr sz="1900" b="1" spc="-15" dirty="0">
                <a:latin typeface="Calibri"/>
                <a:cs typeface="Calibri"/>
              </a:rPr>
              <a:t>et </a:t>
            </a:r>
            <a:r>
              <a:rPr sz="1900" b="1" spc="-10" dirty="0"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0000FF"/>
                </a:solidFill>
                <a:latin typeface="Calibri"/>
                <a:cs typeface="Calibri"/>
              </a:rPr>
              <a:t>d'ennemis naturels</a:t>
            </a:r>
            <a:r>
              <a:rPr sz="1900" b="1" spc="-5" dirty="0">
                <a:latin typeface="Calibri"/>
                <a:cs typeface="Calibri"/>
              </a:rPr>
              <a:t>, peuvent </a:t>
            </a:r>
            <a:r>
              <a:rPr sz="1900" b="1" spc="-415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augmenter le </a:t>
            </a:r>
            <a:r>
              <a:rPr sz="1900" b="1" spc="-5" dirty="0">
                <a:solidFill>
                  <a:srgbClr val="0000FF"/>
                </a:solidFill>
                <a:latin typeface="Calibri"/>
                <a:cs typeface="Calibri"/>
              </a:rPr>
              <a:t>rendement </a:t>
            </a:r>
            <a:r>
              <a:rPr sz="1900" b="1" spc="-15" dirty="0">
                <a:latin typeface="Calibri"/>
                <a:cs typeface="Calibri"/>
              </a:rPr>
              <a:t>et </a:t>
            </a:r>
            <a:r>
              <a:rPr sz="1900" b="1" spc="-10" dirty="0">
                <a:latin typeface="Calibri"/>
                <a:cs typeface="Calibri"/>
              </a:rPr>
              <a:t> maintenir</a:t>
            </a:r>
            <a:r>
              <a:rPr sz="1900" b="1" spc="-5" dirty="0">
                <a:latin typeface="Calibri"/>
                <a:cs typeface="Calibri"/>
              </a:rPr>
              <a:t> la</a:t>
            </a:r>
            <a:r>
              <a:rPr sz="1900" b="1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diversité</a:t>
            </a:r>
            <a:r>
              <a:rPr sz="1900" b="1" spc="-5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des </a:t>
            </a:r>
            <a:r>
              <a:rPr sz="1900" b="1" spc="-415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pollinisateurs.</a:t>
            </a:r>
            <a:r>
              <a:rPr sz="1900" b="1" spc="15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»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1691" y="4733671"/>
            <a:ext cx="8246109" cy="1762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0335" indent="-128270">
              <a:lnSpc>
                <a:spcPct val="100000"/>
              </a:lnSpc>
              <a:spcBef>
                <a:spcPts val="95"/>
              </a:spcBef>
              <a:buChar char="-"/>
              <a:tabLst>
                <a:tab pos="140970" algn="l"/>
              </a:tabLst>
            </a:pPr>
            <a:r>
              <a:rPr sz="1900" b="1" spc="-5" dirty="0">
                <a:latin typeface="Calibri"/>
                <a:cs typeface="Calibri"/>
              </a:rPr>
              <a:t>Culture</a:t>
            </a:r>
            <a:r>
              <a:rPr sz="1900" b="1" spc="5" dirty="0"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0000FF"/>
                </a:solidFill>
                <a:latin typeface="Calibri"/>
                <a:cs typeface="Calibri"/>
              </a:rPr>
              <a:t>principale</a:t>
            </a:r>
            <a:r>
              <a:rPr sz="1900" b="1" spc="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(ex.:</a:t>
            </a:r>
            <a:r>
              <a:rPr sz="1900" b="1" spc="-5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concombre)</a:t>
            </a:r>
            <a:r>
              <a:rPr sz="1900" b="1" spc="50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:</a:t>
            </a:r>
            <a:r>
              <a:rPr sz="1900" b="1" spc="5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sur</a:t>
            </a:r>
            <a:r>
              <a:rPr sz="1900" b="1" spc="15" dirty="0"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0000FF"/>
                </a:solidFill>
                <a:latin typeface="Calibri"/>
                <a:cs typeface="Calibri"/>
              </a:rPr>
              <a:t>75%</a:t>
            </a:r>
            <a:r>
              <a:rPr sz="1900" b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du</a:t>
            </a:r>
            <a:r>
              <a:rPr sz="1900" b="1" spc="20" dirty="0">
                <a:latin typeface="Calibri"/>
                <a:cs typeface="Calibri"/>
              </a:rPr>
              <a:t> </a:t>
            </a:r>
            <a:r>
              <a:rPr sz="1900" b="1" spc="-15" dirty="0">
                <a:latin typeface="Calibri"/>
                <a:cs typeface="Calibri"/>
              </a:rPr>
              <a:t>terrain</a:t>
            </a:r>
            <a:endParaRPr sz="1900">
              <a:latin typeface="Calibri"/>
              <a:cs typeface="Calibri"/>
            </a:endParaRPr>
          </a:p>
          <a:p>
            <a:pPr marL="140335" indent="-128270">
              <a:lnSpc>
                <a:spcPct val="100000"/>
              </a:lnSpc>
              <a:buChar char="-"/>
              <a:tabLst>
                <a:tab pos="140970" algn="l"/>
              </a:tabLst>
            </a:pPr>
            <a:r>
              <a:rPr sz="1900" b="1" spc="-5" dirty="0">
                <a:latin typeface="Calibri"/>
                <a:cs typeface="Calibri"/>
              </a:rPr>
              <a:t>Cultures</a:t>
            </a:r>
            <a:r>
              <a:rPr sz="1900" b="1" spc="15" dirty="0"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0000FF"/>
                </a:solidFill>
                <a:latin typeface="Calibri"/>
                <a:cs typeface="Calibri"/>
              </a:rPr>
              <a:t>associées</a:t>
            </a:r>
            <a:r>
              <a:rPr sz="1900" b="1" spc="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«</a:t>
            </a:r>
            <a:r>
              <a:rPr sz="1900" b="1" spc="5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secondaires</a:t>
            </a:r>
            <a:r>
              <a:rPr sz="1900" b="1" spc="40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»</a:t>
            </a:r>
            <a:r>
              <a:rPr sz="1900" b="1" spc="5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(ex.:</a:t>
            </a:r>
            <a:r>
              <a:rPr sz="1900" b="1" spc="-5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coriandre,</a:t>
            </a:r>
            <a:r>
              <a:rPr sz="1900" b="1" spc="30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piment</a:t>
            </a:r>
            <a:r>
              <a:rPr sz="1900" b="1" spc="5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…)</a:t>
            </a:r>
            <a:r>
              <a:rPr sz="1900" b="1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:</a:t>
            </a:r>
            <a:r>
              <a:rPr sz="1900" b="1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sur</a:t>
            </a:r>
            <a:r>
              <a:rPr sz="1900" b="1" spc="30" dirty="0"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0000FF"/>
                </a:solidFill>
                <a:latin typeface="Calibri"/>
                <a:cs typeface="Calibri"/>
              </a:rPr>
              <a:t>25%</a:t>
            </a:r>
            <a:r>
              <a:rPr sz="1900" b="1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du</a:t>
            </a:r>
            <a:r>
              <a:rPr sz="1900" b="1" spc="15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terrain</a:t>
            </a:r>
            <a:endParaRPr sz="1900">
              <a:latin typeface="Calibri"/>
              <a:cs typeface="Calibri"/>
            </a:endParaRPr>
          </a:p>
          <a:p>
            <a:pPr marL="1054735" lvl="1" indent="-128270">
              <a:lnSpc>
                <a:spcPct val="100000"/>
              </a:lnSpc>
              <a:buChar char="-"/>
              <a:tabLst>
                <a:tab pos="1055370" algn="l"/>
              </a:tabLst>
            </a:pPr>
            <a:r>
              <a:rPr sz="1900" b="1" spc="-5" dirty="0">
                <a:latin typeface="Calibri"/>
                <a:cs typeface="Calibri"/>
              </a:rPr>
              <a:t>nourriture</a:t>
            </a:r>
            <a:r>
              <a:rPr sz="1900" b="1" spc="25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des</a:t>
            </a:r>
            <a:r>
              <a:rPr sz="1900" b="1" spc="20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pollinisateurs</a:t>
            </a:r>
            <a:r>
              <a:rPr sz="1900" b="1" spc="20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sur</a:t>
            </a:r>
            <a:r>
              <a:rPr sz="1900" b="1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des</a:t>
            </a:r>
            <a:r>
              <a:rPr sz="1900" b="1" spc="15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plantes</a:t>
            </a:r>
            <a:r>
              <a:rPr sz="1900" b="1" spc="20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commerciales</a:t>
            </a:r>
            <a:endParaRPr sz="1900">
              <a:latin typeface="Calibri"/>
              <a:cs typeface="Calibri"/>
            </a:endParaRPr>
          </a:p>
          <a:p>
            <a:pPr marL="1054735" lvl="1" indent="-128270">
              <a:lnSpc>
                <a:spcPct val="100000"/>
              </a:lnSpc>
              <a:buChar char="-"/>
              <a:tabLst>
                <a:tab pos="1055370" algn="l"/>
              </a:tabLst>
            </a:pPr>
            <a:r>
              <a:rPr sz="1900" b="1" spc="-15" dirty="0">
                <a:latin typeface="Calibri"/>
                <a:cs typeface="Calibri"/>
              </a:rPr>
              <a:t>refuges</a:t>
            </a:r>
            <a:r>
              <a:rPr sz="1900" b="1" spc="30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pour</a:t>
            </a:r>
            <a:r>
              <a:rPr sz="1900" b="1" spc="20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les</a:t>
            </a:r>
            <a:r>
              <a:rPr sz="1900" b="1" spc="-5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pollinisateurs</a:t>
            </a:r>
            <a:r>
              <a:rPr sz="1900" b="1" spc="20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et</a:t>
            </a:r>
            <a:r>
              <a:rPr sz="1900" b="1" spc="10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insectes</a:t>
            </a:r>
            <a:r>
              <a:rPr sz="1900" b="1" spc="25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utiles</a:t>
            </a:r>
            <a:r>
              <a:rPr sz="1900" b="1" spc="10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(ombrage,</a:t>
            </a:r>
            <a:r>
              <a:rPr sz="1900" b="1" spc="10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brise-vent…)</a:t>
            </a:r>
            <a:endParaRPr sz="1900">
              <a:latin typeface="Calibri"/>
              <a:cs typeface="Calibri"/>
            </a:endParaRPr>
          </a:p>
          <a:p>
            <a:pPr marL="1054735" lvl="1" indent="-128270">
              <a:lnSpc>
                <a:spcPct val="100000"/>
              </a:lnSpc>
              <a:buChar char="-"/>
              <a:tabLst>
                <a:tab pos="1055370" algn="l"/>
              </a:tabLst>
            </a:pPr>
            <a:r>
              <a:rPr sz="1900" b="1" spc="-5" dirty="0">
                <a:latin typeface="Calibri"/>
                <a:cs typeface="Calibri"/>
              </a:rPr>
              <a:t>lieux</a:t>
            </a:r>
            <a:r>
              <a:rPr sz="1900" b="1" spc="-25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de</a:t>
            </a:r>
            <a:r>
              <a:rPr sz="1900" b="1" spc="-15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nidification</a:t>
            </a:r>
            <a:endParaRPr sz="1900">
              <a:latin typeface="Calibri"/>
              <a:cs typeface="Calibri"/>
            </a:endParaRPr>
          </a:p>
          <a:p>
            <a:pPr marL="1054735" lvl="1" indent="-128270">
              <a:lnSpc>
                <a:spcPct val="100000"/>
              </a:lnSpc>
              <a:buChar char="-"/>
              <a:tabLst>
                <a:tab pos="1055370" algn="l"/>
              </a:tabLst>
            </a:pPr>
            <a:r>
              <a:rPr sz="1900" b="1" spc="-10" dirty="0">
                <a:latin typeface="Calibri"/>
                <a:cs typeface="Calibri"/>
              </a:rPr>
              <a:t>sources</a:t>
            </a:r>
            <a:r>
              <a:rPr sz="1900" b="1" spc="20" dirty="0">
                <a:latin typeface="Calibri"/>
                <a:cs typeface="Calibri"/>
              </a:rPr>
              <a:t> </a:t>
            </a:r>
            <a:r>
              <a:rPr sz="1900" b="1" spc="-20" dirty="0">
                <a:latin typeface="Calibri"/>
                <a:cs typeface="Calibri"/>
              </a:rPr>
              <a:t>d‘eau</a:t>
            </a:r>
            <a:r>
              <a:rPr sz="1900" b="1" spc="-5" dirty="0">
                <a:latin typeface="Calibri"/>
                <a:cs typeface="Calibri"/>
              </a:rPr>
              <a:t> …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35044" y="6364935"/>
            <a:ext cx="4144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(Christmann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et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al</a:t>
            </a:r>
            <a:r>
              <a:rPr sz="1800" b="1" spc="-5" dirty="0">
                <a:latin typeface="Calibri"/>
                <a:cs typeface="Calibri"/>
              </a:rPr>
              <a:t>.,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2016;</a:t>
            </a:r>
            <a:r>
              <a:rPr sz="1800" b="1" spc="-5" dirty="0">
                <a:latin typeface="Calibri"/>
                <a:cs typeface="Calibri"/>
              </a:rPr>
              <a:t> Christmann,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2018)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42706" y="6460404"/>
            <a:ext cx="152400" cy="169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10"/>
              </a:lnSpc>
            </a:pPr>
            <a:r>
              <a:rPr sz="1200" spc="-5" dirty="0">
                <a:solidFill>
                  <a:srgbClr val="888888"/>
                </a:solidFill>
                <a:latin typeface="Times New Roman"/>
                <a:cs typeface="Times New Roman"/>
              </a:rPr>
              <a:t>37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3255" y="143255"/>
            <a:ext cx="5287010" cy="4072254"/>
            <a:chOff x="143255" y="143255"/>
            <a:chExt cx="5287010" cy="407225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57244" y="284987"/>
              <a:ext cx="1572768" cy="150114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255" y="143255"/>
              <a:ext cx="3713988" cy="4072128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42488" y="4500371"/>
            <a:ext cx="1501139" cy="214274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15255" y="1929383"/>
            <a:ext cx="4285488" cy="478536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500115" y="571500"/>
            <a:ext cx="3287395" cy="707390"/>
          </a:xfrm>
          <a:prstGeom prst="rect">
            <a:avLst/>
          </a:prstGeom>
          <a:ln w="9525">
            <a:solidFill>
              <a:srgbClr val="0099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100965" marR="93345" indent="172085">
              <a:lnSpc>
                <a:spcPct val="100000"/>
              </a:lnSpc>
              <a:spcBef>
                <a:spcPts val="229"/>
              </a:spcBef>
            </a:pPr>
            <a:r>
              <a:rPr sz="2000" spc="-15" dirty="0">
                <a:solidFill>
                  <a:srgbClr val="000000"/>
                </a:solidFill>
              </a:rPr>
              <a:t>Petite </a:t>
            </a:r>
            <a:r>
              <a:rPr sz="2000" spc="-5" dirty="0">
                <a:solidFill>
                  <a:srgbClr val="000000"/>
                </a:solidFill>
              </a:rPr>
              <a:t>parcelle </a:t>
            </a:r>
            <a:r>
              <a:rPr sz="2000" dirty="0">
                <a:solidFill>
                  <a:srgbClr val="000000"/>
                </a:solidFill>
              </a:rPr>
              <a:t>: « </a:t>
            </a:r>
            <a:r>
              <a:rPr sz="2000" spc="-5" dirty="0">
                <a:solidFill>
                  <a:srgbClr val="000000"/>
                </a:solidFill>
              </a:rPr>
              <a:t>cultures </a:t>
            </a:r>
            <a:r>
              <a:rPr sz="2000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secondaires</a:t>
            </a:r>
            <a:r>
              <a:rPr sz="2000" spc="-1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»</a:t>
            </a:r>
            <a:r>
              <a:rPr sz="2000" spc="-2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sur</a:t>
            </a:r>
            <a:r>
              <a:rPr sz="2000" spc="-2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le</a:t>
            </a:r>
            <a:r>
              <a:rPr sz="2000" spc="-10" dirty="0">
                <a:solidFill>
                  <a:srgbClr val="000000"/>
                </a:solidFill>
              </a:rPr>
              <a:t> </a:t>
            </a:r>
            <a:r>
              <a:rPr sz="2000" spc="-5" dirty="0"/>
              <a:t>pourtour</a:t>
            </a:r>
            <a:endParaRPr sz="2000"/>
          </a:p>
        </p:txBody>
      </p:sp>
      <p:sp>
        <p:nvSpPr>
          <p:cNvPr id="9" name="object 9"/>
          <p:cNvSpPr txBox="1"/>
          <p:nvPr/>
        </p:nvSpPr>
        <p:spPr>
          <a:xfrm>
            <a:off x="71627" y="5143500"/>
            <a:ext cx="3001010" cy="708660"/>
          </a:xfrm>
          <a:prstGeom prst="rect">
            <a:avLst/>
          </a:prstGeom>
          <a:ln w="9525">
            <a:solidFill>
              <a:srgbClr val="0099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204470" marR="178435" indent="-22860">
              <a:lnSpc>
                <a:spcPct val="100000"/>
              </a:lnSpc>
              <a:spcBef>
                <a:spcPts val="240"/>
              </a:spcBef>
            </a:pPr>
            <a:r>
              <a:rPr sz="2000" b="1" spc="-10" dirty="0">
                <a:latin typeface="Calibri"/>
                <a:cs typeface="Calibri"/>
              </a:rPr>
              <a:t>Parcelle </a:t>
            </a:r>
            <a:r>
              <a:rPr sz="2000" b="1" spc="-15" dirty="0">
                <a:latin typeface="Calibri"/>
                <a:cs typeface="Calibri"/>
              </a:rPr>
              <a:t>large </a:t>
            </a:r>
            <a:r>
              <a:rPr sz="2000" b="1" dirty="0">
                <a:latin typeface="Calibri"/>
                <a:cs typeface="Calibri"/>
              </a:rPr>
              <a:t>: « </a:t>
            </a:r>
            <a:r>
              <a:rPr sz="2000" b="1" spc="-10" dirty="0">
                <a:latin typeface="Calibri"/>
                <a:cs typeface="Calibri"/>
              </a:rPr>
              <a:t>cultures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secondaires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»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Calibri"/>
                <a:cs typeface="Calibri"/>
              </a:rPr>
              <a:t>en</a:t>
            </a:r>
            <a:r>
              <a:rPr sz="2000" b="1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Calibri"/>
                <a:cs typeface="Calibri"/>
              </a:rPr>
              <a:t>bandes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9254" y="6115303"/>
            <a:ext cx="183959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840" marR="5080" indent="-231775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/>
                <a:cs typeface="Calibri"/>
              </a:rPr>
              <a:t>(Christmann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i="1" spc="-10" dirty="0">
                <a:latin typeface="Calibri"/>
                <a:cs typeface="Calibri"/>
              </a:rPr>
              <a:t>et</a:t>
            </a:r>
            <a:r>
              <a:rPr sz="1400" b="1" i="1" spc="-15" dirty="0">
                <a:latin typeface="Calibri"/>
                <a:cs typeface="Calibri"/>
              </a:rPr>
              <a:t> </a:t>
            </a:r>
            <a:r>
              <a:rPr sz="1400" b="1" i="1" dirty="0">
                <a:latin typeface="Calibri"/>
                <a:cs typeface="Calibri"/>
              </a:rPr>
              <a:t>al</a:t>
            </a:r>
            <a:r>
              <a:rPr sz="1400" b="1" dirty="0">
                <a:latin typeface="Calibri"/>
                <a:cs typeface="Calibri"/>
              </a:rPr>
              <a:t>.,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2016; </a:t>
            </a:r>
            <a:r>
              <a:rPr sz="1400" b="1" spc="-30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Christmann,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2018)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0006" y="6431076"/>
            <a:ext cx="1778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88888"/>
                </a:solidFill>
                <a:latin typeface="Times New Roman"/>
                <a:cs typeface="Times New Roman"/>
              </a:rPr>
              <a:t>38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7755" y="214884"/>
            <a:ext cx="5428488" cy="45720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64642" y="4893945"/>
            <a:ext cx="8415020" cy="1474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0335" indent="-12827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Char char="-"/>
              <a:tabLst>
                <a:tab pos="140970" algn="l"/>
              </a:tabLst>
            </a:pPr>
            <a:r>
              <a:rPr sz="1900" b="1" spc="-10" dirty="0">
                <a:solidFill>
                  <a:srgbClr val="0000FF"/>
                </a:solidFill>
                <a:latin typeface="Calibri"/>
                <a:cs typeface="Calibri"/>
              </a:rPr>
              <a:t>Coriandre</a:t>
            </a:r>
            <a:r>
              <a:rPr sz="1900" b="1" spc="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:</a:t>
            </a:r>
            <a:r>
              <a:rPr sz="1900" b="1" spc="5" dirty="0">
                <a:latin typeface="Calibri"/>
                <a:cs typeface="Calibri"/>
              </a:rPr>
              <a:t> </a:t>
            </a:r>
            <a:r>
              <a:rPr sz="1900" b="1" spc="-15" dirty="0">
                <a:latin typeface="Calibri"/>
                <a:cs typeface="Calibri"/>
              </a:rPr>
              <a:t>attire</a:t>
            </a:r>
            <a:r>
              <a:rPr sz="1900" b="1" spc="20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une</a:t>
            </a:r>
            <a:r>
              <a:rPr sz="1900" b="1" spc="15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grande</a:t>
            </a:r>
            <a:r>
              <a:rPr sz="1900" b="1" spc="30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diversité</a:t>
            </a:r>
            <a:r>
              <a:rPr sz="1900" b="1" spc="15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de</a:t>
            </a:r>
            <a:r>
              <a:rPr sz="1900" b="1" spc="15" dirty="0"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0000FF"/>
                </a:solidFill>
                <a:latin typeface="Calibri"/>
                <a:cs typeface="Calibri"/>
              </a:rPr>
              <a:t>pollinisateurs</a:t>
            </a:r>
            <a:r>
              <a:rPr sz="1900" b="1" spc="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et</a:t>
            </a:r>
            <a:r>
              <a:rPr sz="1900" b="1" dirty="0"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0000FF"/>
                </a:solidFill>
                <a:latin typeface="Calibri"/>
                <a:cs typeface="Calibri"/>
              </a:rPr>
              <a:t>ennemis</a:t>
            </a:r>
            <a:r>
              <a:rPr sz="1900" b="1" spc="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0000FF"/>
                </a:solidFill>
                <a:latin typeface="Calibri"/>
                <a:cs typeface="Calibri"/>
              </a:rPr>
              <a:t>naturels</a:t>
            </a:r>
            <a:endParaRPr sz="1900">
              <a:latin typeface="Calibri"/>
              <a:cs typeface="Calibri"/>
            </a:endParaRPr>
          </a:p>
          <a:p>
            <a:pPr marL="140335" indent="-128270">
              <a:lnSpc>
                <a:spcPct val="100000"/>
              </a:lnSpc>
              <a:buClr>
                <a:srgbClr val="000000"/>
              </a:buClr>
              <a:buChar char="-"/>
              <a:tabLst>
                <a:tab pos="140970" algn="l"/>
              </a:tabLst>
            </a:pPr>
            <a:r>
              <a:rPr sz="1900" b="1" spc="-25" dirty="0">
                <a:solidFill>
                  <a:srgbClr val="0000FF"/>
                </a:solidFill>
                <a:latin typeface="Calibri"/>
                <a:cs typeface="Calibri"/>
              </a:rPr>
              <a:t>Tournesol</a:t>
            </a:r>
            <a:r>
              <a:rPr sz="1900" b="1" spc="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:</a:t>
            </a:r>
            <a:r>
              <a:rPr sz="1900" b="1" spc="10" dirty="0">
                <a:latin typeface="Calibri"/>
                <a:cs typeface="Calibri"/>
              </a:rPr>
              <a:t> </a:t>
            </a:r>
            <a:r>
              <a:rPr sz="1900" b="1" spc="-15" dirty="0">
                <a:latin typeface="Calibri"/>
                <a:cs typeface="Calibri"/>
              </a:rPr>
              <a:t>attire</a:t>
            </a:r>
            <a:r>
              <a:rPr sz="1900" b="1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une</a:t>
            </a:r>
            <a:r>
              <a:rPr sz="1900" b="1" spc="25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grande</a:t>
            </a:r>
            <a:r>
              <a:rPr sz="1900" b="1" spc="20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diversité</a:t>
            </a:r>
            <a:r>
              <a:rPr sz="1900" b="1" spc="10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d'</a:t>
            </a:r>
            <a:r>
              <a:rPr sz="1900" b="1" spc="-5" dirty="0">
                <a:solidFill>
                  <a:srgbClr val="0000FF"/>
                </a:solidFill>
                <a:latin typeface="Calibri"/>
                <a:cs typeface="Calibri"/>
              </a:rPr>
              <a:t>abeilles</a:t>
            </a:r>
            <a:endParaRPr sz="1900">
              <a:latin typeface="Calibri"/>
              <a:cs typeface="Calibri"/>
            </a:endParaRPr>
          </a:p>
          <a:p>
            <a:pPr marL="140335" indent="-128270">
              <a:lnSpc>
                <a:spcPct val="100000"/>
              </a:lnSpc>
              <a:buChar char="-"/>
              <a:tabLst>
                <a:tab pos="140970" algn="l"/>
              </a:tabLst>
            </a:pPr>
            <a:r>
              <a:rPr sz="1900" b="1" spc="-10" dirty="0">
                <a:latin typeface="Calibri"/>
                <a:cs typeface="Calibri"/>
              </a:rPr>
              <a:t>Parcelles</a:t>
            </a:r>
            <a:r>
              <a:rPr sz="1900" b="1" spc="20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«</a:t>
            </a:r>
            <a:r>
              <a:rPr sz="1900" b="1" spc="5" dirty="0">
                <a:latin typeface="Calibri"/>
                <a:cs typeface="Calibri"/>
              </a:rPr>
              <a:t> </a:t>
            </a:r>
            <a:r>
              <a:rPr sz="1900" b="1" i="1" spc="-30" dirty="0">
                <a:solidFill>
                  <a:srgbClr val="0000FF"/>
                </a:solidFill>
                <a:latin typeface="Calibri"/>
                <a:cs typeface="Calibri"/>
              </a:rPr>
              <a:t>FAP</a:t>
            </a:r>
            <a:r>
              <a:rPr sz="1900" b="1" i="1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»</a:t>
            </a:r>
            <a:r>
              <a:rPr sz="1900" b="1" spc="5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:</a:t>
            </a:r>
            <a:r>
              <a:rPr sz="1900" b="1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dénombrement</a:t>
            </a:r>
            <a:r>
              <a:rPr sz="1900" b="1" spc="50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de</a:t>
            </a:r>
            <a:r>
              <a:rPr sz="1900" b="1" spc="15" dirty="0"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0000FF"/>
                </a:solidFill>
                <a:latin typeface="Calibri"/>
                <a:cs typeface="Calibri"/>
              </a:rPr>
              <a:t>8</a:t>
            </a:r>
            <a:r>
              <a:rPr sz="1900" b="1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0000FF"/>
                </a:solidFill>
                <a:latin typeface="Calibri"/>
                <a:cs typeface="Calibri"/>
              </a:rPr>
              <a:t>à</a:t>
            </a:r>
            <a:r>
              <a:rPr sz="1900" b="1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0000FF"/>
                </a:solidFill>
                <a:latin typeface="Calibri"/>
                <a:cs typeface="Calibri"/>
              </a:rPr>
              <a:t>17</a:t>
            </a:r>
            <a:r>
              <a:rPr sz="1900" b="1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0000FF"/>
                </a:solidFill>
                <a:latin typeface="Calibri"/>
                <a:cs typeface="Calibri"/>
              </a:rPr>
              <a:t>espèces</a:t>
            </a:r>
            <a:r>
              <a:rPr sz="1900" b="1" spc="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900" b="1" spc="-15" dirty="0">
                <a:latin typeface="Calibri"/>
                <a:cs typeface="Calibri"/>
              </a:rPr>
              <a:t>différentes</a:t>
            </a:r>
            <a:r>
              <a:rPr sz="1900" b="1" spc="20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de</a:t>
            </a:r>
            <a:r>
              <a:rPr sz="1900" b="1" spc="10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pollinisateurs</a:t>
            </a:r>
            <a:endParaRPr sz="1900">
              <a:latin typeface="Calibri"/>
              <a:cs typeface="Calibri"/>
            </a:endParaRPr>
          </a:p>
          <a:p>
            <a:pPr marL="178435" indent="-166370">
              <a:lnSpc>
                <a:spcPct val="100000"/>
              </a:lnSpc>
              <a:buChar char="-"/>
              <a:tabLst>
                <a:tab pos="179070" algn="l"/>
              </a:tabLst>
            </a:pPr>
            <a:r>
              <a:rPr sz="1900" b="1" spc="-10" dirty="0">
                <a:latin typeface="Calibri"/>
                <a:cs typeface="Calibri"/>
              </a:rPr>
              <a:t>Parcelles</a:t>
            </a:r>
            <a:r>
              <a:rPr sz="1900" b="1" spc="310" dirty="0"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0000FF"/>
                </a:solidFill>
                <a:latin typeface="Calibri"/>
                <a:cs typeface="Calibri"/>
              </a:rPr>
              <a:t>habituelles</a:t>
            </a:r>
            <a:r>
              <a:rPr sz="1900" b="1" spc="3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:</a:t>
            </a:r>
            <a:r>
              <a:rPr sz="1900" b="1" spc="315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en</a:t>
            </a:r>
            <a:r>
              <a:rPr sz="1900" b="1" spc="310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moyenne</a:t>
            </a:r>
            <a:r>
              <a:rPr sz="1900" b="1" spc="325" dirty="0"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0000FF"/>
                </a:solidFill>
                <a:latin typeface="Calibri"/>
                <a:cs typeface="Calibri"/>
              </a:rPr>
              <a:t>0-1</a:t>
            </a:r>
            <a:r>
              <a:rPr sz="1900" b="1" spc="3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0000FF"/>
                </a:solidFill>
                <a:latin typeface="Calibri"/>
                <a:cs typeface="Calibri"/>
              </a:rPr>
              <a:t>espèce</a:t>
            </a:r>
            <a:r>
              <a:rPr sz="1900" b="1" spc="3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pollinisatrice</a:t>
            </a:r>
            <a:r>
              <a:rPr sz="1900" b="1" spc="310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(généralement</a:t>
            </a:r>
            <a:r>
              <a:rPr sz="1900" b="1" spc="325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des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900" b="1" spc="-5" dirty="0">
                <a:latin typeface="Calibri"/>
                <a:cs typeface="Calibri"/>
              </a:rPr>
              <a:t>abeilles).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63670" y="6305499"/>
            <a:ext cx="4144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(Christmann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et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al</a:t>
            </a:r>
            <a:r>
              <a:rPr sz="1800" b="1" spc="-5" dirty="0">
                <a:latin typeface="Calibri"/>
                <a:cs typeface="Calibri"/>
              </a:rPr>
              <a:t>.,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2016;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Christmann,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2018)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9597" y="274066"/>
            <a:ext cx="658304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5430" indent="-253365">
              <a:lnSpc>
                <a:spcPct val="100000"/>
              </a:lnSpc>
              <a:spcBef>
                <a:spcPts val="95"/>
              </a:spcBef>
              <a:buSzPct val="96000"/>
              <a:buChar char="●"/>
              <a:tabLst>
                <a:tab pos="266065" algn="l"/>
              </a:tabLst>
            </a:pPr>
            <a:r>
              <a:rPr sz="2500" b="1" spc="-5" dirty="0">
                <a:solidFill>
                  <a:srgbClr val="0000FF"/>
                </a:solidFill>
                <a:latin typeface="Calibri"/>
                <a:cs typeface="Calibri"/>
              </a:rPr>
              <a:t>Associations</a:t>
            </a:r>
            <a:r>
              <a:rPr sz="2500" b="1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0000FF"/>
                </a:solidFill>
                <a:latin typeface="Calibri"/>
                <a:cs typeface="Calibri"/>
              </a:rPr>
              <a:t>de</a:t>
            </a:r>
            <a:r>
              <a:rPr sz="2500" b="1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500" b="1" spc="-10" dirty="0">
                <a:solidFill>
                  <a:srgbClr val="0000FF"/>
                </a:solidFill>
                <a:latin typeface="Calibri"/>
                <a:cs typeface="Calibri"/>
              </a:rPr>
              <a:t>cultures </a:t>
            </a:r>
            <a:r>
              <a:rPr sz="2500" b="1" spc="-5" dirty="0">
                <a:solidFill>
                  <a:srgbClr val="0000FF"/>
                </a:solidFill>
                <a:latin typeface="Calibri"/>
                <a:cs typeface="Calibri"/>
              </a:rPr>
              <a:t>légumières</a:t>
            </a:r>
            <a:r>
              <a:rPr sz="2500" b="1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0000FF"/>
                </a:solidFill>
                <a:latin typeface="Calibri"/>
                <a:cs typeface="Calibri"/>
              </a:rPr>
              <a:t>et</a:t>
            </a:r>
            <a:r>
              <a:rPr sz="2500" b="1" spc="-10" dirty="0">
                <a:solidFill>
                  <a:srgbClr val="0000FF"/>
                </a:solidFill>
                <a:latin typeface="Calibri"/>
                <a:cs typeface="Calibri"/>
              </a:rPr>
              <a:t> fruitières</a:t>
            </a:r>
            <a:endParaRPr sz="25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255" y="856488"/>
            <a:ext cx="6685788" cy="271576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00371" y="3643884"/>
            <a:ext cx="3928872" cy="307086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937247" y="3727703"/>
            <a:ext cx="1414780" cy="327660"/>
          </a:xfrm>
          <a:prstGeom prst="rect">
            <a:avLst/>
          </a:prstGeom>
          <a:solidFill>
            <a:srgbClr val="FCEADA"/>
          </a:solidFill>
        </p:spPr>
        <p:txBody>
          <a:bodyPr vert="horz" wrap="square" lIns="0" tIns="36830" rIns="0" bIns="0" rtlCol="0">
            <a:spAutoFit/>
          </a:bodyPr>
          <a:lstStyle/>
          <a:p>
            <a:pPr marL="191770">
              <a:lnSpc>
                <a:spcPct val="100000"/>
              </a:lnSpc>
              <a:spcBef>
                <a:spcPts val="290"/>
              </a:spcBef>
            </a:pPr>
            <a:r>
              <a:rPr sz="1200" b="1" i="1" spc="-5" dirty="0">
                <a:latin typeface="Calibri"/>
                <a:cs typeface="Calibri"/>
              </a:rPr>
              <a:t>Photo</a:t>
            </a:r>
            <a:r>
              <a:rPr sz="1200" b="1" i="1" spc="-25" dirty="0">
                <a:latin typeface="Calibri"/>
                <a:cs typeface="Calibri"/>
              </a:rPr>
              <a:t> </a:t>
            </a:r>
            <a:r>
              <a:rPr sz="1200" b="1" i="1" spc="-10" dirty="0">
                <a:latin typeface="Calibri"/>
                <a:cs typeface="Calibri"/>
              </a:rPr>
              <a:t>AEKCP-BK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11669" y="1802638"/>
            <a:ext cx="169418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8435" marR="5080" indent="-16637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Calibri"/>
                <a:cs typeface="Calibri"/>
              </a:rPr>
              <a:t>Olivier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+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oignon </a:t>
            </a:r>
            <a:r>
              <a:rPr sz="2000" b="1" spc="-434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à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Sidi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Bouzid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60728" y="5375249"/>
            <a:ext cx="304927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3444" marR="5080" indent="-88138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Figuier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+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cultures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légumières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à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Médenine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90026" y="6522211"/>
            <a:ext cx="110489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4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01390" y="837438"/>
            <a:ext cx="2583180" cy="204063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48578" y="837438"/>
            <a:ext cx="2538983" cy="201320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6155435" y="2921507"/>
            <a:ext cx="2101215" cy="2887345"/>
            <a:chOff x="6155435" y="2921507"/>
            <a:chExt cx="2101215" cy="288734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56942" y="2921507"/>
              <a:ext cx="1803688" cy="238612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66103" y="4245863"/>
              <a:ext cx="2090166" cy="156286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55435" y="4221479"/>
              <a:ext cx="2089404" cy="1562100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3841999" y="2951988"/>
            <a:ext cx="2232025" cy="3251835"/>
            <a:chOff x="3841999" y="2951988"/>
            <a:chExt cx="2232025" cy="3251835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82211" y="2951988"/>
              <a:ext cx="2091689" cy="225066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41999" y="5763770"/>
              <a:ext cx="2215143" cy="43952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52671" y="4221480"/>
              <a:ext cx="2196083" cy="1548383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287527" y="1249807"/>
            <a:ext cx="3334385" cy="410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7804" marR="424180" indent="86360" algn="just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latin typeface="Calibri"/>
                <a:cs typeface="Calibri"/>
              </a:rPr>
              <a:t>Diversité </a:t>
            </a:r>
            <a:r>
              <a:rPr sz="2400" b="1" spc="-5" dirty="0">
                <a:latin typeface="Calibri"/>
                <a:cs typeface="Calibri"/>
              </a:rPr>
              <a:t>du 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calibre, 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 la 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forme </a:t>
            </a:r>
            <a:r>
              <a:rPr sz="2400" b="1" spc="-5" dirty="0">
                <a:latin typeface="Calibri"/>
                <a:cs typeface="Calibri"/>
              </a:rPr>
              <a:t>et </a:t>
            </a:r>
            <a:r>
              <a:rPr sz="2400" b="1" dirty="0">
                <a:latin typeface="Calibri"/>
                <a:cs typeface="Calibri"/>
              </a:rPr>
              <a:t>de la 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couleur</a:t>
            </a:r>
            <a:r>
              <a:rPr sz="2400" b="1" spc="-5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des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grenades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  <a:spcBef>
                <a:spcPts val="5"/>
              </a:spcBef>
            </a:pPr>
            <a:r>
              <a:rPr sz="2400" b="1" spc="-15" dirty="0">
                <a:latin typeface="Calibri"/>
                <a:cs typeface="Calibri"/>
              </a:rPr>
              <a:t>Diversité</a:t>
            </a:r>
            <a:r>
              <a:rPr sz="2400" b="1" spc="9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</a:t>
            </a:r>
            <a:r>
              <a:rPr sz="2400" b="1" spc="9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la</a:t>
            </a:r>
            <a:r>
              <a:rPr sz="2400" b="1" spc="80" dirty="0"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forme</a:t>
            </a:r>
            <a:r>
              <a:rPr sz="2400" b="1" spc="7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et </a:t>
            </a:r>
            <a:r>
              <a:rPr sz="2400" b="1" dirty="0">
                <a:latin typeface="Calibri"/>
                <a:cs typeface="Calibri"/>
              </a:rPr>
              <a:t> de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la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couleur</a:t>
            </a:r>
            <a:r>
              <a:rPr sz="2400" b="1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des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fleurs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de </a:t>
            </a:r>
            <a:r>
              <a:rPr sz="2400" b="1" spc="-5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grenadier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100">
              <a:latin typeface="Calibri"/>
              <a:cs typeface="Calibri"/>
            </a:endParaRPr>
          </a:p>
          <a:p>
            <a:pPr marL="1108075" marR="114300" indent="-889000">
              <a:lnSpc>
                <a:spcPct val="100000"/>
              </a:lnSpc>
              <a:spcBef>
                <a:spcPts val="5"/>
              </a:spcBef>
            </a:pPr>
            <a:r>
              <a:rPr sz="2400" b="1" spc="-15" dirty="0">
                <a:latin typeface="Calibri"/>
                <a:cs typeface="Calibri"/>
              </a:rPr>
              <a:t>Diversité </a:t>
            </a:r>
            <a:r>
              <a:rPr sz="2400" b="1" dirty="0">
                <a:latin typeface="Calibri"/>
                <a:cs typeface="Calibri"/>
              </a:rPr>
              <a:t>des 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graines </a:t>
            </a:r>
            <a:r>
              <a:rPr sz="2400" b="1" spc="-5" dirty="0">
                <a:latin typeface="Calibri"/>
                <a:cs typeface="Calibri"/>
              </a:rPr>
              <a:t>de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grenadier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71906" y="274065"/>
            <a:ext cx="57219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-</a:t>
            </a:r>
            <a:r>
              <a:rPr sz="2400" spc="-15" dirty="0"/>
              <a:t> </a:t>
            </a:r>
            <a:r>
              <a:rPr sz="2400" spc="-10" dirty="0"/>
              <a:t>Caractéristiques</a:t>
            </a:r>
            <a:r>
              <a:rPr sz="2400" spc="5" dirty="0"/>
              <a:t> </a:t>
            </a:r>
            <a:r>
              <a:rPr sz="2400" spc="-10" dirty="0"/>
              <a:t>(marqueurs)</a:t>
            </a:r>
            <a:r>
              <a:rPr sz="2400" dirty="0"/>
              <a:t> </a:t>
            </a:r>
            <a:r>
              <a:rPr sz="2400" spc="-5" dirty="0"/>
              <a:t>pomologiques</a:t>
            </a:r>
            <a:endParaRPr sz="24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4588" y="143255"/>
            <a:ext cx="2433828" cy="324459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93947" y="143255"/>
            <a:ext cx="2429255" cy="32385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99403" y="138684"/>
            <a:ext cx="2417063" cy="322173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9160" y="3489959"/>
            <a:ext cx="4172712" cy="318973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355082" y="4518786"/>
            <a:ext cx="273050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alibri"/>
                <a:cs typeface="Calibri"/>
              </a:rPr>
              <a:t>Association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traditionnelle</a:t>
            </a:r>
            <a:endParaRPr sz="20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«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FF"/>
                </a:solidFill>
                <a:latin typeface="Calibri"/>
                <a:cs typeface="Calibri"/>
              </a:rPr>
              <a:t>Figuier</a:t>
            </a:r>
            <a:r>
              <a:rPr sz="2000" b="1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+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C0099"/>
                </a:solidFill>
                <a:latin typeface="Calibri"/>
                <a:cs typeface="Calibri"/>
              </a:rPr>
              <a:t>cultures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CC0099"/>
                </a:solidFill>
                <a:latin typeface="Calibri"/>
                <a:cs typeface="Calibri"/>
              </a:rPr>
              <a:t>herbacées</a:t>
            </a:r>
            <a:r>
              <a:rPr sz="2000" b="1" spc="-15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»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à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Djebba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04606" y="6447704"/>
            <a:ext cx="22860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40</a:t>
            </a:fld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404606" y="6447704"/>
            <a:ext cx="22860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41</a:t>
            </a:fld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30200" y="346075"/>
            <a:ext cx="8558530" cy="5759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8980" indent="-253365">
              <a:lnSpc>
                <a:spcPct val="100000"/>
              </a:lnSpc>
              <a:spcBef>
                <a:spcPts val="100"/>
              </a:spcBef>
              <a:buChar char="●"/>
              <a:tabLst>
                <a:tab pos="729615" algn="l"/>
              </a:tabLst>
            </a:pP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Freins</a:t>
            </a:r>
            <a:r>
              <a:rPr sz="2400" b="1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et</a:t>
            </a:r>
            <a:r>
              <a:rPr sz="2400" b="1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leviers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à</a:t>
            </a:r>
            <a:r>
              <a:rPr sz="2400" b="1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l’insertion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des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C0099"/>
                </a:solidFill>
                <a:latin typeface="Calibri"/>
                <a:cs typeface="Calibri"/>
              </a:rPr>
              <a:t>légumineuses</a:t>
            </a:r>
            <a:r>
              <a:rPr sz="2400" b="1" spc="-10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(en 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France)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800" b="1" spc="-5" dirty="0">
                <a:latin typeface="Calibri"/>
                <a:cs typeface="Calibri"/>
              </a:rPr>
              <a:t>(Mawois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et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al</a:t>
            </a:r>
            <a:r>
              <a:rPr sz="1800" b="1" spc="-5" dirty="0">
                <a:latin typeface="Calibri"/>
                <a:cs typeface="Calibri"/>
              </a:rPr>
              <a:t>.,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2017)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>
              <a:latin typeface="Calibri"/>
              <a:cs typeface="Calibri"/>
            </a:endParaRPr>
          </a:p>
          <a:p>
            <a:pPr marL="216535" indent="-204470" algn="just">
              <a:lnSpc>
                <a:spcPct val="100000"/>
              </a:lnSpc>
              <a:buChar char="-"/>
              <a:tabLst>
                <a:tab pos="217170" algn="l"/>
              </a:tabLst>
            </a:pPr>
            <a:r>
              <a:rPr sz="2200" b="1" spc="-15" dirty="0">
                <a:latin typeface="Calibri"/>
                <a:cs typeface="Calibri"/>
              </a:rPr>
              <a:t>L’insertion</a:t>
            </a:r>
            <a:r>
              <a:rPr sz="2200" b="1" spc="43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</a:t>
            </a:r>
            <a:r>
              <a:rPr sz="2200" b="1" spc="455" dirty="0"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légumineuses</a:t>
            </a:r>
            <a:r>
              <a:rPr sz="2200" b="1" spc="45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(fourragères</a:t>
            </a:r>
            <a:r>
              <a:rPr sz="2200" b="1" spc="459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et</a:t>
            </a:r>
            <a:r>
              <a:rPr sz="2200" b="1" spc="459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à</a:t>
            </a:r>
            <a:r>
              <a:rPr sz="2200" b="1" spc="45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graines)</a:t>
            </a:r>
            <a:r>
              <a:rPr sz="2200" b="1" spc="459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représente</a:t>
            </a:r>
            <a:r>
              <a:rPr sz="2200" b="1" spc="45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un</a:t>
            </a:r>
            <a:endParaRPr sz="22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200" b="1" spc="-10" dirty="0">
                <a:solidFill>
                  <a:srgbClr val="0000FF"/>
                </a:solidFill>
                <a:latin typeface="Calibri"/>
                <a:cs typeface="Calibri"/>
              </a:rPr>
              <a:t>levier</a:t>
            </a:r>
            <a:r>
              <a:rPr sz="2200" b="1" spc="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00FF"/>
                </a:solidFill>
                <a:latin typeface="Calibri"/>
                <a:cs typeface="Calibri"/>
              </a:rPr>
              <a:t>majeur</a:t>
            </a:r>
            <a:r>
              <a:rPr sz="2200" b="1" spc="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pour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une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00FF"/>
                </a:solidFill>
                <a:latin typeface="Calibri"/>
                <a:cs typeface="Calibri"/>
              </a:rPr>
              <a:t>transition</a:t>
            </a:r>
            <a:r>
              <a:rPr sz="2200" b="1" spc="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00FF"/>
                </a:solidFill>
                <a:latin typeface="Calibri"/>
                <a:cs typeface="Calibri"/>
              </a:rPr>
              <a:t>agroécologique</a:t>
            </a:r>
            <a:endParaRPr sz="22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1200"/>
              </a:spcBef>
              <a:buChar char="-"/>
              <a:tabLst>
                <a:tab pos="175895" algn="l"/>
              </a:tabLst>
            </a:pPr>
            <a:r>
              <a:rPr sz="2200" b="1" dirty="0">
                <a:latin typeface="Calibri"/>
                <a:cs typeface="Calibri"/>
              </a:rPr>
              <a:t>La </a:t>
            </a:r>
            <a:r>
              <a:rPr sz="2200" b="1" spc="-10" dirty="0">
                <a:solidFill>
                  <a:srgbClr val="0000FF"/>
                </a:solidFill>
                <a:latin typeface="Calibri"/>
                <a:cs typeface="Calibri"/>
              </a:rPr>
              <a:t>diversité </a:t>
            </a: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des espèces de légumineuses </a:t>
            </a:r>
            <a:r>
              <a:rPr sz="2200" b="1" spc="-10" dirty="0">
                <a:latin typeface="Calibri"/>
                <a:cs typeface="Calibri"/>
              </a:rPr>
              <a:t>et </a:t>
            </a:r>
            <a:r>
              <a:rPr sz="2200" b="1" spc="-5" dirty="0">
                <a:latin typeface="Calibri"/>
                <a:cs typeface="Calibri"/>
              </a:rPr>
              <a:t>de </a:t>
            </a:r>
            <a:r>
              <a:rPr sz="2200" b="1" spc="-10" dirty="0">
                <a:latin typeface="Calibri"/>
                <a:cs typeface="Calibri"/>
              </a:rPr>
              <a:t>leurs </a:t>
            </a:r>
            <a:r>
              <a:rPr sz="2200" b="1" spc="-5" dirty="0">
                <a:latin typeface="Calibri"/>
                <a:cs typeface="Calibri"/>
              </a:rPr>
              <a:t>modes d’insertion 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dans les </a:t>
            </a:r>
            <a:r>
              <a:rPr sz="2200" b="1" spc="-15" dirty="0">
                <a:latin typeface="Calibri"/>
                <a:cs typeface="Calibri"/>
              </a:rPr>
              <a:t>systèmes </a:t>
            </a:r>
            <a:r>
              <a:rPr sz="2200" b="1" spc="-5" dirty="0">
                <a:latin typeface="Calibri"/>
                <a:cs typeface="Calibri"/>
              </a:rPr>
              <a:t>de culture offre </a:t>
            </a:r>
            <a:r>
              <a:rPr sz="2200" b="1" spc="-10" dirty="0">
                <a:latin typeface="Calibri"/>
                <a:cs typeface="Calibri"/>
              </a:rPr>
              <a:t>une </a:t>
            </a:r>
            <a:r>
              <a:rPr sz="2200" b="1" spc="-10" dirty="0">
                <a:solidFill>
                  <a:srgbClr val="0000FF"/>
                </a:solidFill>
                <a:latin typeface="Calibri"/>
                <a:cs typeface="Calibri"/>
              </a:rPr>
              <a:t>gamme variée </a:t>
            </a:r>
            <a:r>
              <a:rPr sz="2200" b="1" dirty="0">
                <a:solidFill>
                  <a:srgbClr val="0000FF"/>
                </a:solidFill>
                <a:latin typeface="Calibri"/>
                <a:cs typeface="Calibri"/>
              </a:rPr>
              <a:t>de </a:t>
            </a: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productions </a:t>
            </a:r>
            <a:r>
              <a:rPr sz="2200" b="1" spc="-20" dirty="0">
                <a:latin typeface="Calibri"/>
                <a:cs typeface="Calibri"/>
              </a:rPr>
              <a:t>et </a:t>
            </a:r>
            <a:r>
              <a:rPr sz="2200" b="1" spc="-1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une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marge</a:t>
            </a:r>
            <a:r>
              <a:rPr sz="2200" b="1" spc="-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manœuvre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permettant</a:t>
            </a:r>
            <a:r>
              <a:rPr sz="2200" b="1" spc="-1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de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25" dirty="0">
                <a:latin typeface="Calibri"/>
                <a:cs typeface="Calibri"/>
              </a:rPr>
              <a:t>s’adapter</a:t>
            </a:r>
            <a:r>
              <a:rPr sz="2200" b="1" spc="-2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aux</a:t>
            </a:r>
            <a:r>
              <a:rPr sz="2200" b="1" spc="-5" dirty="0">
                <a:latin typeface="Calibri"/>
                <a:cs typeface="Calibri"/>
              </a:rPr>
              <a:t> conditions </a:t>
            </a:r>
            <a:r>
              <a:rPr sz="2200" b="1" spc="-484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pédoclimatiques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locales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et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aux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caractéristiques</a:t>
            </a:r>
            <a:r>
              <a:rPr sz="2200" b="1" spc="-5" dirty="0">
                <a:latin typeface="Calibri"/>
                <a:cs typeface="Calibri"/>
              </a:rPr>
              <a:t> des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systèmes</a:t>
            </a:r>
            <a:r>
              <a:rPr sz="2200" b="1" spc="-1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de 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production.</a:t>
            </a:r>
            <a:endParaRPr sz="22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1200"/>
              </a:spcBef>
              <a:buChar char="-"/>
              <a:tabLst>
                <a:tab pos="191135" algn="l"/>
              </a:tabLst>
            </a:pPr>
            <a:r>
              <a:rPr sz="2200" b="1" dirty="0">
                <a:latin typeface="Calibri"/>
                <a:cs typeface="Calibri"/>
              </a:rPr>
              <a:t>Le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principal levier </a:t>
            </a:r>
            <a:r>
              <a:rPr sz="2200" b="1" spc="-5" dirty="0">
                <a:latin typeface="Calibri"/>
                <a:cs typeface="Calibri"/>
              </a:rPr>
              <a:t>pour l’insertion </a:t>
            </a:r>
            <a:r>
              <a:rPr sz="2200" b="1" dirty="0">
                <a:latin typeface="Calibri"/>
                <a:cs typeface="Calibri"/>
              </a:rPr>
              <a:t>de </a:t>
            </a:r>
            <a:r>
              <a:rPr sz="2200" b="1" spc="-5" dirty="0">
                <a:latin typeface="Calibri"/>
                <a:cs typeface="Calibri"/>
              </a:rPr>
              <a:t>légumineuses </a:t>
            </a:r>
            <a:r>
              <a:rPr sz="2200" b="1" spc="-15" dirty="0">
                <a:latin typeface="Calibri"/>
                <a:cs typeface="Calibri"/>
              </a:rPr>
              <a:t>est </a:t>
            </a:r>
            <a:r>
              <a:rPr sz="2200" b="1" spc="-5" dirty="0">
                <a:latin typeface="Calibri"/>
                <a:cs typeface="Calibri"/>
              </a:rPr>
              <a:t>la présence </a:t>
            </a:r>
            <a:r>
              <a:rPr sz="2200" b="1" dirty="0">
                <a:latin typeface="Calibri"/>
                <a:cs typeface="Calibri"/>
              </a:rPr>
              <a:t>de 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débouchés </a:t>
            </a:r>
            <a:r>
              <a:rPr sz="2200" b="1" spc="-15" dirty="0">
                <a:solidFill>
                  <a:srgbClr val="FF0000"/>
                </a:solidFill>
                <a:latin typeface="Calibri"/>
                <a:cs typeface="Calibri"/>
              </a:rPr>
              <a:t>garantissant </a:t>
            </a:r>
            <a:r>
              <a:rPr sz="2200" b="1" dirty="0">
                <a:solidFill>
                  <a:srgbClr val="FF0000"/>
                </a:solidFill>
                <a:latin typeface="Calibri"/>
                <a:cs typeface="Calibri"/>
              </a:rPr>
              <a:t>un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prix </a:t>
            </a:r>
            <a:r>
              <a:rPr sz="2200" b="1" dirty="0">
                <a:solidFill>
                  <a:srgbClr val="FF0000"/>
                </a:solidFill>
                <a:latin typeface="Calibri"/>
                <a:cs typeface="Calibri"/>
              </a:rPr>
              <a:t>de </a:t>
            </a:r>
            <a:r>
              <a:rPr sz="2200" b="1" spc="-15" dirty="0">
                <a:solidFill>
                  <a:srgbClr val="FF0000"/>
                </a:solidFill>
                <a:latin typeface="Calibri"/>
                <a:cs typeface="Calibri"/>
              </a:rPr>
              <a:t>vente </a:t>
            </a:r>
            <a:r>
              <a:rPr sz="2200" b="1" spc="-5" dirty="0">
                <a:latin typeface="Calibri"/>
                <a:cs typeface="Calibri"/>
              </a:rPr>
              <a:t>des légumineuses </a:t>
            </a:r>
            <a:r>
              <a:rPr sz="2200" b="1" spc="-15" dirty="0">
                <a:latin typeface="Calibri"/>
                <a:cs typeface="Calibri"/>
              </a:rPr>
              <a:t>satisfaisant </a:t>
            </a:r>
            <a:r>
              <a:rPr sz="2200" b="1" spc="-20" dirty="0">
                <a:latin typeface="Calibri"/>
                <a:cs typeface="Calibri"/>
              </a:rPr>
              <a:t>et </a:t>
            </a:r>
            <a:r>
              <a:rPr sz="2200" b="1" spc="-15" dirty="0">
                <a:latin typeface="Calibri"/>
                <a:cs typeface="Calibri"/>
              </a:rPr>
              <a:t> stable.</a:t>
            </a:r>
            <a:endParaRPr sz="2200">
              <a:latin typeface="Calibri"/>
              <a:cs typeface="Calibri"/>
            </a:endParaRPr>
          </a:p>
          <a:p>
            <a:pPr marL="12700" marR="7620" algn="just">
              <a:lnSpc>
                <a:spcPct val="100000"/>
              </a:lnSpc>
              <a:spcBef>
                <a:spcPts val="1205"/>
              </a:spcBef>
              <a:buChar char="-"/>
              <a:tabLst>
                <a:tab pos="223520" algn="l"/>
              </a:tabLst>
            </a:pPr>
            <a:r>
              <a:rPr sz="2200" b="1" spc="-5" dirty="0">
                <a:latin typeface="Calibri"/>
                <a:cs typeface="Calibri"/>
              </a:rPr>
              <a:t>Nécessité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25" dirty="0">
                <a:latin typeface="Calibri"/>
                <a:cs typeface="Calibri"/>
              </a:rPr>
              <a:t>d’agir</a:t>
            </a:r>
            <a:r>
              <a:rPr sz="2200" b="1" spc="-2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simultanément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sur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25" dirty="0">
                <a:solidFill>
                  <a:srgbClr val="CC0099"/>
                </a:solidFill>
                <a:latin typeface="Calibri"/>
                <a:cs typeface="Calibri"/>
              </a:rPr>
              <a:t>d’autres</a:t>
            </a:r>
            <a:r>
              <a:rPr sz="2200" b="1" spc="-20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CC0099"/>
                </a:solidFill>
                <a:latin typeface="Calibri"/>
                <a:cs typeface="Calibri"/>
              </a:rPr>
              <a:t>freins</a:t>
            </a:r>
            <a:r>
              <a:rPr sz="2200" b="1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CC0099"/>
                </a:solidFill>
                <a:latin typeface="Calibri"/>
                <a:cs typeface="Calibri"/>
              </a:rPr>
              <a:t>et</a:t>
            </a:r>
            <a:r>
              <a:rPr sz="2200" b="1" spc="-5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CC0099"/>
                </a:solidFill>
                <a:latin typeface="Calibri"/>
                <a:cs typeface="Calibri"/>
              </a:rPr>
              <a:t>leviers</a:t>
            </a:r>
            <a:r>
              <a:rPr sz="2200" b="1" spc="-10" dirty="0">
                <a:latin typeface="Calibri"/>
                <a:cs typeface="Calibri"/>
              </a:rPr>
              <a:t>,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qui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ne </a:t>
            </a:r>
            <a:r>
              <a:rPr sz="2200" b="1" spc="-484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présentent </a:t>
            </a:r>
            <a:r>
              <a:rPr sz="2200" b="1" spc="-5" dirty="0">
                <a:latin typeface="Calibri"/>
                <a:cs typeface="Calibri"/>
              </a:rPr>
              <a:t>pas </a:t>
            </a:r>
            <a:r>
              <a:rPr sz="2200" b="1" dirty="0">
                <a:latin typeface="Calibri"/>
                <a:cs typeface="Calibri"/>
              </a:rPr>
              <a:t>la même </a:t>
            </a:r>
            <a:r>
              <a:rPr sz="2200" b="1" spc="-5" dirty="0">
                <a:latin typeface="Calibri"/>
                <a:cs typeface="Calibri"/>
              </a:rPr>
              <a:t>importance selon </a:t>
            </a:r>
            <a:r>
              <a:rPr sz="2200" b="1" dirty="0">
                <a:latin typeface="Calibri"/>
                <a:cs typeface="Calibri"/>
              </a:rPr>
              <a:t>le </a:t>
            </a:r>
            <a:r>
              <a:rPr sz="2200" b="1" spc="-5" dirty="0">
                <a:latin typeface="Calibri"/>
                <a:cs typeface="Calibri"/>
              </a:rPr>
              <a:t>type </a:t>
            </a:r>
            <a:r>
              <a:rPr sz="2200" b="1" spc="-20" dirty="0">
                <a:latin typeface="Calibri"/>
                <a:cs typeface="Calibri"/>
              </a:rPr>
              <a:t>d’exploitation </a:t>
            </a:r>
            <a:r>
              <a:rPr sz="2200" b="1" spc="-5" dirty="0">
                <a:latin typeface="Calibri"/>
                <a:cs typeface="Calibri"/>
              </a:rPr>
              <a:t>agricole, 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les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cultures</a:t>
            </a:r>
            <a:r>
              <a:rPr sz="2200" b="1" spc="3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et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leur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valorisation,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les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territoires</a:t>
            </a:r>
            <a:r>
              <a:rPr sz="2200" b="1" spc="6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et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leurs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dynamiques.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404606" y="6447704"/>
            <a:ext cx="22860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42</a:t>
            </a:fld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200" y="346075"/>
            <a:ext cx="30378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Freins</a:t>
            </a:r>
            <a:r>
              <a:rPr sz="2400" spc="-20" dirty="0"/>
              <a:t> </a:t>
            </a:r>
            <a:r>
              <a:rPr sz="2400" spc="-5" dirty="0"/>
              <a:t>mis</a:t>
            </a:r>
            <a:r>
              <a:rPr sz="2400" spc="-25" dirty="0"/>
              <a:t> </a:t>
            </a:r>
            <a:r>
              <a:rPr sz="2400" dirty="0"/>
              <a:t>en</a:t>
            </a:r>
            <a:r>
              <a:rPr sz="2400" spc="-30" dirty="0"/>
              <a:t> </a:t>
            </a:r>
            <a:r>
              <a:rPr sz="2400" spc="-5" dirty="0"/>
              <a:t>évidence</a:t>
            </a:r>
            <a:r>
              <a:rPr sz="2400" spc="-10" dirty="0"/>
              <a:t> </a:t>
            </a:r>
            <a:r>
              <a:rPr sz="2400" dirty="0"/>
              <a:t>: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330200" y="867283"/>
            <a:ext cx="8557260" cy="3531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95"/>
              </a:spcBef>
              <a:buChar char="-"/>
              <a:tabLst>
                <a:tab pos="205104" algn="l"/>
              </a:tabLst>
            </a:pPr>
            <a:r>
              <a:rPr sz="2200" b="1" spc="-10" dirty="0">
                <a:latin typeface="Calibri"/>
                <a:cs typeface="Calibri"/>
              </a:rPr>
              <a:t>Inexistence </a:t>
            </a:r>
            <a:r>
              <a:rPr sz="2200" b="1" spc="-5" dirty="0">
                <a:latin typeface="Calibri"/>
                <a:cs typeface="Calibri"/>
              </a:rPr>
              <a:t>ou </a:t>
            </a:r>
            <a:r>
              <a:rPr sz="2200" b="1" spc="-10" dirty="0">
                <a:latin typeface="Calibri"/>
                <a:cs typeface="Calibri"/>
              </a:rPr>
              <a:t>faible </a:t>
            </a:r>
            <a:r>
              <a:rPr sz="2200" b="1" spc="-5" dirty="0">
                <a:latin typeface="Calibri"/>
                <a:cs typeface="Calibri"/>
              </a:rPr>
              <a:t>diffusion </a:t>
            </a:r>
            <a:r>
              <a:rPr sz="2200" b="1" dirty="0">
                <a:latin typeface="Calibri"/>
                <a:cs typeface="Calibri"/>
              </a:rPr>
              <a:t>de </a:t>
            </a: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connaissances et </a:t>
            </a:r>
            <a:r>
              <a:rPr sz="2200" b="1" spc="-10" dirty="0">
                <a:solidFill>
                  <a:srgbClr val="0000FF"/>
                </a:solidFill>
                <a:latin typeface="Calibri"/>
                <a:cs typeface="Calibri"/>
              </a:rPr>
              <a:t>références </a:t>
            </a: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locales </a:t>
            </a:r>
            <a:r>
              <a:rPr sz="2200" b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concernant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la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conduite</a:t>
            </a:r>
            <a:r>
              <a:rPr sz="2200" b="1" spc="-5" dirty="0">
                <a:latin typeface="Calibri"/>
                <a:cs typeface="Calibri"/>
              </a:rPr>
              <a:t> des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cultures,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leurs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intérêts</a:t>
            </a:r>
            <a:r>
              <a:rPr sz="2200" b="1" spc="-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agronomiques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et 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économiques</a:t>
            </a:r>
            <a:endParaRPr sz="22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buChar char="-"/>
              <a:tabLst>
                <a:tab pos="336550" algn="l"/>
              </a:tabLst>
            </a:pPr>
            <a:r>
              <a:rPr sz="2200" b="1" spc="-15" dirty="0">
                <a:latin typeface="Calibri"/>
                <a:cs typeface="Calibri"/>
              </a:rPr>
              <a:t>Contraintes</a:t>
            </a:r>
            <a:r>
              <a:rPr sz="2200" b="1" spc="-10" dirty="0"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00FF"/>
                </a:solidFill>
                <a:latin typeface="Calibri"/>
                <a:cs typeface="Calibri"/>
              </a:rPr>
              <a:t>organisationnelles</a:t>
            </a: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dues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à</a:t>
            </a:r>
            <a:r>
              <a:rPr sz="2200" b="1" dirty="0">
                <a:latin typeface="Calibri"/>
                <a:cs typeface="Calibri"/>
              </a:rPr>
              <a:t> la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non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adéquation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des 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propositions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d’introduction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25" dirty="0">
                <a:latin typeface="Calibri"/>
                <a:cs typeface="Calibri"/>
              </a:rPr>
              <a:t>avec</a:t>
            </a:r>
            <a:r>
              <a:rPr sz="2200" b="1" spc="-2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les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objectifs</a:t>
            </a:r>
            <a:r>
              <a:rPr sz="2200" b="1" spc="-5" dirty="0">
                <a:latin typeface="Calibri"/>
                <a:cs typeface="Calibri"/>
              </a:rPr>
              <a:t> et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contraintes</a:t>
            </a:r>
            <a:r>
              <a:rPr sz="2200" b="1" spc="-10" dirty="0">
                <a:latin typeface="Calibri"/>
                <a:cs typeface="Calibri"/>
              </a:rPr>
              <a:t> propres</a:t>
            </a:r>
            <a:r>
              <a:rPr sz="2200" b="1" spc="-5" dirty="0">
                <a:latin typeface="Calibri"/>
                <a:cs typeface="Calibri"/>
              </a:rPr>
              <a:t> à </a:t>
            </a:r>
            <a:r>
              <a:rPr sz="2200" b="1" spc="-484" dirty="0">
                <a:latin typeface="Calibri"/>
                <a:cs typeface="Calibri"/>
              </a:rPr>
              <a:t> </a:t>
            </a:r>
            <a:r>
              <a:rPr sz="2200" b="1" spc="-25" dirty="0">
                <a:latin typeface="Calibri"/>
                <a:cs typeface="Calibri"/>
              </a:rPr>
              <a:t>l’exploitant</a:t>
            </a:r>
            <a:endParaRPr sz="2200">
              <a:latin typeface="Calibri"/>
              <a:cs typeface="Calibri"/>
            </a:endParaRPr>
          </a:p>
          <a:p>
            <a:pPr marL="161925" indent="-149860" algn="just">
              <a:lnSpc>
                <a:spcPct val="100000"/>
              </a:lnSpc>
              <a:buChar char="-"/>
              <a:tabLst>
                <a:tab pos="162560" algn="l"/>
              </a:tabLst>
            </a:pPr>
            <a:r>
              <a:rPr sz="2200" b="1" spc="-5" dirty="0">
                <a:latin typeface="Calibri"/>
                <a:cs typeface="Calibri"/>
              </a:rPr>
              <a:t>Incertitude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sur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30" dirty="0">
                <a:solidFill>
                  <a:srgbClr val="0000FF"/>
                </a:solidFill>
                <a:latin typeface="Calibri"/>
                <a:cs typeface="Calibri"/>
              </a:rPr>
              <a:t>l’avenir</a:t>
            </a:r>
            <a:r>
              <a:rPr sz="2200" b="1" spc="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des</a:t>
            </a:r>
            <a:r>
              <a:rPr sz="2200" b="1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000FF"/>
                </a:solidFill>
                <a:latin typeface="Calibri"/>
                <a:cs typeface="Calibri"/>
              </a:rPr>
              <a:t>marchés</a:t>
            </a:r>
            <a:r>
              <a:rPr sz="2200" b="1" spc="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et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des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politiques</a:t>
            </a:r>
            <a:endParaRPr sz="2200">
              <a:latin typeface="Calibri"/>
              <a:cs typeface="Calibri"/>
            </a:endParaRPr>
          </a:p>
          <a:p>
            <a:pPr marL="12700" marR="6350" algn="just">
              <a:lnSpc>
                <a:spcPct val="100000"/>
              </a:lnSpc>
              <a:spcBef>
                <a:spcPts val="1205"/>
              </a:spcBef>
              <a:buChar char="-"/>
              <a:tabLst>
                <a:tab pos="208279" algn="l"/>
              </a:tabLst>
            </a:pPr>
            <a:r>
              <a:rPr sz="2200" b="1" spc="-5" dirty="0">
                <a:latin typeface="Calibri"/>
                <a:cs typeface="Calibri"/>
              </a:rPr>
              <a:t>Manque </a:t>
            </a:r>
            <a:r>
              <a:rPr sz="2200" b="1" dirty="0">
                <a:latin typeface="Calibri"/>
                <a:cs typeface="Calibri"/>
              </a:rPr>
              <a:t>de </a:t>
            </a:r>
            <a:r>
              <a:rPr sz="2200" b="1" spc="-10" dirty="0">
                <a:solidFill>
                  <a:srgbClr val="0000FF"/>
                </a:solidFill>
                <a:latin typeface="Calibri"/>
                <a:cs typeface="Calibri"/>
              </a:rPr>
              <a:t>coordination entre acteurs</a:t>
            </a:r>
            <a:r>
              <a:rPr sz="2200" b="1" spc="-10" dirty="0">
                <a:latin typeface="Calibri"/>
                <a:cs typeface="Calibri"/>
              </a:rPr>
              <a:t>, </a:t>
            </a:r>
            <a:r>
              <a:rPr sz="2200" b="1" spc="-5" dirty="0">
                <a:latin typeface="Calibri"/>
                <a:cs typeface="Calibri"/>
              </a:rPr>
              <a:t>des problèmes </a:t>
            </a:r>
            <a:r>
              <a:rPr sz="2200" b="1" spc="-20" dirty="0">
                <a:latin typeface="Calibri"/>
                <a:cs typeface="Calibri"/>
              </a:rPr>
              <a:t>d’organisation </a:t>
            </a:r>
            <a:r>
              <a:rPr sz="2200" b="1" spc="-1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logistique et </a:t>
            </a:r>
            <a:r>
              <a:rPr sz="2200" b="1" spc="-5" dirty="0">
                <a:latin typeface="Calibri"/>
                <a:cs typeface="Calibri"/>
              </a:rPr>
              <a:t>de débouchés du </a:t>
            </a:r>
            <a:r>
              <a:rPr sz="2200" b="1" spc="-10" dirty="0">
                <a:latin typeface="Calibri"/>
                <a:cs typeface="Calibri"/>
              </a:rPr>
              <a:t>côté </a:t>
            </a:r>
            <a:r>
              <a:rPr sz="2200" b="1" dirty="0">
                <a:latin typeface="Calibri"/>
                <a:cs typeface="Calibri"/>
              </a:rPr>
              <a:t>des </a:t>
            </a:r>
            <a:r>
              <a:rPr sz="2200" b="1" spc="-10" dirty="0">
                <a:latin typeface="Calibri"/>
                <a:cs typeface="Calibri"/>
              </a:rPr>
              <a:t>organismes </a:t>
            </a:r>
            <a:r>
              <a:rPr sz="2200" b="1" spc="-20" dirty="0">
                <a:latin typeface="Calibri"/>
                <a:cs typeface="Calibri"/>
              </a:rPr>
              <a:t>stockeurs, </a:t>
            </a:r>
            <a:r>
              <a:rPr sz="2200" b="1" dirty="0">
                <a:latin typeface="Calibri"/>
                <a:cs typeface="Calibri"/>
              </a:rPr>
              <a:t>ou </a:t>
            </a:r>
            <a:r>
              <a:rPr sz="2200" b="1" spc="-10" dirty="0">
                <a:latin typeface="Calibri"/>
                <a:cs typeface="Calibri"/>
              </a:rPr>
              <a:t>encore 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une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faible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disponibilité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des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intrants</a:t>
            </a:r>
            <a:r>
              <a:rPr sz="2200" b="1" spc="4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adaptés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aux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espèces</a:t>
            </a:r>
            <a:r>
              <a:rPr sz="2200" b="1" spc="4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mineures.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06206" y="6431076"/>
            <a:ext cx="1022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5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990088" y="1629155"/>
            <a:ext cx="2368550" cy="2214880"/>
            <a:chOff x="2990088" y="1629155"/>
            <a:chExt cx="2368550" cy="22148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90088" y="2691360"/>
              <a:ext cx="1172768" cy="103141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09188" y="1629155"/>
              <a:ext cx="1359408" cy="115366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74236" y="2517647"/>
              <a:ext cx="1184148" cy="1325879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8606" y="1482852"/>
            <a:ext cx="2524526" cy="249250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5027" y="4148328"/>
            <a:ext cx="2095500" cy="219760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060192" y="4005071"/>
            <a:ext cx="2113787" cy="237896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856732" y="4393691"/>
            <a:ext cx="3002280" cy="800100"/>
          </a:xfrm>
          <a:prstGeom prst="rect">
            <a:avLst/>
          </a:prstGeom>
          <a:ln w="12700">
            <a:solidFill>
              <a:srgbClr val="FF3300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20"/>
              </a:spcBef>
              <a:tabLst>
                <a:tab pos="430530" algn="l"/>
                <a:tab pos="1919605" algn="l"/>
                <a:tab pos="2573655" algn="l"/>
              </a:tabLst>
            </a:pP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-	</a:t>
            </a: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influencés	</a:t>
            </a: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par	les</a:t>
            </a:r>
            <a:endParaRPr sz="23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conditions</a:t>
            </a:r>
            <a:r>
              <a:rPr sz="23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du</a:t>
            </a: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milieu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13120" y="2517648"/>
            <a:ext cx="2978150" cy="401320"/>
          </a:xfrm>
          <a:prstGeom prst="rect">
            <a:avLst/>
          </a:prstGeom>
          <a:ln w="12700">
            <a:solidFill>
              <a:srgbClr val="FF33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40"/>
              </a:spcBef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analyses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assez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coûteuses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74370" y="307594"/>
            <a:ext cx="319849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/>
              <a:t>-</a:t>
            </a:r>
            <a:r>
              <a:rPr sz="2200" spc="-30" dirty="0"/>
              <a:t> </a:t>
            </a:r>
            <a:r>
              <a:rPr sz="2300" spc="-5" dirty="0"/>
              <a:t>Marqueurs</a:t>
            </a:r>
            <a:r>
              <a:rPr sz="2300" spc="-55" dirty="0"/>
              <a:t> </a:t>
            </a:r>
            <a:r>
              <a:rPr sz="2300" spc="-5" dirty="0"/>
              <a:t>biochimiques</a:t>
            </a:r>
            <a:endParaRPr sz="2300"/>
          </a:p>
        </p:txBody>
      </p:sp>
      <p:sp>
        <p:nvSpPr>
          <p:cNvPr id="13" name="object 13"/>
          <p:cNvSpPr txBox="1"/>
          <p:nvPr/>
        </p:nvSpPr>
        <p:spPr>
          <a:xfrm>
            <a:off x="474370" y="660857"/>
            <a:ext cx="4575175" cy="696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58265" algn="l"/>
                <a:tab pos="3025775" algn="l"/>
              </a:tabLst>
            </a:pPr>
            <a:r>
              <a:rPr sz="2200" b="1" spc="-10" dirty="0">
                <a:latin typeface="Calibri"/>
                <a:cs typeface="Calibri"/>
              </a:rPr>
              <a:t>P</a:t>
            </a:r>
            <a:r>
              <a:rPr sz="2200" b="1" spc="-25" dirty="0">
                <a:latin typeface="Calibri"/>
                <a:cs typeface="Calibri"/>
              </a:rPr>
              <a:t>r</a:t>
            </a:r>
            <a:r>
              <a:rPr sz="2200" b="1" spc="-5" dirty="0">
                <a:latin typeface="Calibri"/>
                <a:cs typeface="Calibri"/>
              </a:rPr>
              <a:t>o</a:t>
            </a:r>
            <a:r>
              <a:rPr sz="2200" b="1" spc="-35" dirty="0">
                <a:latin typeface="Calibri"/>
                <a:cs typeface="Calibri"/>
              </a:rPr>
              <a:t>t</a:t>
            </a:r>
            <a:r>
              <a:rPr sz="2200" b="1" spc="-10" dirty="0">
                <a:latin typeface="Calibri"/>
                <a:cs typeface="Calibri"/>
              </a:rPr>
              <a:t>éines</a:t>
            </a:r>
            <a:r>
              <a:rPr sz="2200" b="1" spc="-5" dirty="0">
                <a:latin typeface="Calibri"/>
                <a:cs typeface="Calibri"/>
              </a:rPr>
              <a:t>,</a:t>
            </a:r>
            <a:r>
              <a:rPr sz="2200" b="1" dirty="0">
                <a:latin typeface="Calibri"/>
                <a:cs typeface="Calibri"/>
              </a:rPr>
              <a:t>	p</a:t>
            </a:r>
            <a:r>
              <a:rPr sz="2200" b="1" spc="-15" dirty="0">
                <a:latin typeface="Calibri"/>
                <a:cs typeface="Calibri"/>
              </a:rPr>
              <a:t>o</a:t>
            </a:r>
            <a:r>
              <a:rPr sz="2200" b="1" spc="-5" dirty="0">
                <a:latin typeface="Calibri"/>
                <a:cs typeface="Calibri"/>
              </a:rPr>
              <a:t>lyp</a:t>
            </a:r>
            <a:r>
              <a:rPr sz="2200" b="1" spc="-15" dirty="0">
                <a:latin typeface="Calibri"/>
                <a:cs typeface="Calibri"/>
              </a:rPr>
              <a:t>h</a:t>
            </a:r>
            <a:r>
              <a:rPr sz="2200" b="1" spc="-10" dirty="0">
                <a:latin typeface="Calibri"/>
                <a:cs typeface="Calibri"/>
              </a:rPr>
              <a:t>énols</a:t>
            </a:r>
            <a:r>
              <a:rPr sz="2200" b="1" spc="-5" dirty="0">
                <a:latin typeface="Calibri"/>
                <a:cs typeface="Calibri"/>
              </a:rPr>
              <a:t>,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5" dirty="0">
                <a:latin typeface="Calibri"/>
                <a:cs typeface="Calibri"/>
              </a:rPr>
              <a:t>a</a:t>
            </a:r>
            <a:r>
              <a:rPr sz="2200" b="1" spc="-40" dirty="0">
                <a:latin typeface="Calibri"/>
                <a:cs typeface="Calibri"/>
              </a:rPr>
              <a:t>n</a:t>
            </a:r>
            <a:r>
              <a:rPr sz="2200" b="1" spc="-15" dirty="0">
                <a:latin typeface="Calibri"/>
                <a:cs typeface="Calibri"/>
              </a:rPr>
              <a:t>t</a:t>
            </a:r>
            <a:r>
              <a:rPr sz="2200" b="1" dirty="0">
                <a:latin typeface="Calibri"/>
                <a:cs typeface="Calibri"/>
              </a:rPr>
              <a:t>h</a:t>
            </a:r>
            <a:r>
              <a:rPr sz="2200" b="1" spc="-15" dirty="0">
                <a:latin typeface="Calibri"/>
                <a:cs typeface="Calibri"/>
              </a:rPr>
              <a:t>o</a:t>
            </a:r>
            <a:r>
              <a:rPr sz="2200" b="1" spc="-10" dirty="0">
                <a:latin typeface="Calibri"/>
                <a:cs typeface="Calibri"/>
              </a:rPr>
              <a:t>c</a:t>
            </a:r>
            <a:r>
              <a:rPr sz="2200" b="1" spc="-25" dirty="0">
                <a:latin typeface="Calibri"/>
                <a:cs typeface="Calibri"/>
              </a:rPr>
              <a:t>y</a:t>
            </a:r>
            <a:r>
              <a:rPr sz="2200" b="1" spc="-5" dirty="0">
                <a:latin typeface="Calibri"/>
                <a:cs typeface="Calibri"/>
              </a:rPr>
              <a:t>a</a:t>
            </a:r>
            <a:r>
              <a:rPr sz="2200" b="1" spc="-20" dirty="0">
                <a:latin typeface="Calibri"/>
                <a:cs typeface="Calibri"/>
              </a:rPr>
              <a:t>n</a:t>
            </a:r>
            <a:r>
              <a:rPr sz="2200" b="1" spc="-10" dirty="0">
                <a:latin typeface="Calibri"/>
                <a:cs typeface="Calibri"/>
              </a:rPr>
              <a:t>es,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b="1" spc="-10" dirty="0">
                <a:latin typeface="Calibri"/>
                <a:cs typeface="Calibri"/>
              </a:rPr>
              <a:t>essentielles,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huiles</a:t>
            </a:r>
            <a:r>
              <a:rPr sz="2200" b="1" spc="-1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fixes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…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99379" y="660857"/>
            <a:ext cx="160337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latin typeface="Calibri"/>
                <a:cs typeface="Calibri"/>
              </a:rPr>
              <a:t>caroténoïdes,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53757" y="660857"/>
            <a:ext cx="96202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latin typeface="Calibri"/>
                <a:cs typeface="Calibri"/>
              </a:rPr>
              <a:t>arômes,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65134" y="660857"/>
            <a:ext cx="71374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latin typeface="Calibri"/>
                <a:cs typeface="Calibri"/>
              </a:rPr>
              <a:t>h</a:t>
            </a:r>
            <a:r>
              <a:rPr sz="2200" b="1" spc="-15" dirty="0">
                <a:latin typeface="Calibri"/>
                <a:cs typeface="Calibri"/>
              </a:rPr>
              <a:t>u</a:t>
            </a:r>
            <a:r>
              <a:rPr sz="2200" b="1" spc="-5" dirty="0">
                <a:latin typeface="Calibri"/>
                <a:cs typeface="Calibri"/>
              </a:rPr>
              <a:t>iles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15128" y="1662683"/>
            <a:ext cx="3762755" cy="486308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29106" y="1438401"/>
            <a:ext cx="318897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105"/>
              </a:spcBef>
            </a:pPr>
            <a:r>
              <a:rPr sz="2000" b="1" spc="-35" dirty="0">
                <a:latin typeface="Arial"/>
                <a:cs typeface="Arial"/>
              </a:rPr>
              <a:t>Taux </a:t>
            </a:r>
            <a:r>
              <a:rPr sz="2000" b="1" dirty="0">
                <a:latin typeface="Arial"/>
                <a:cs typeface="Arial"/>
              </a:rPr>
              <a:t>d’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acides organiques </a:t>
            </a:r>
            <a:r>
              <a:rPr sz="2000" b="1" spc="-5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dans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les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jus </a:t>
            </a:r>
            <a:r>
              <a:rPr sz="2000" b="1" dirty="0">
                <a:latin typeface="Arial"/>
                <a:cs typeface="Arial"/>
              </a:rPr>
              <a:t>des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grenades </a:t>
            </a:r>
            <a:r>
              <a:rPr sz="2000" b="1" spc="-5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acides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et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douces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255" y="2593888"/>
            <a:ext cx="4946674" cy="357063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836411" y="646302"/>
            <a:ext cx="252095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spc="-35" dirty="0">
                <a:latin typeface="Arial"/>
                <a:cs typeface="Arial"/>
              </a:rPr>
              <a:t>Taux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sucres</a:t>
            </a:r>
            <a:r>
              <a:rPr sz="2000" b="1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dans </a:t>
            </a:r>
            <a:r>
              <a:rPr sz="2000" b="1" spc="-5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le jus des 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grenades </a:t>
            </a:r>
            <a:r>
              <a:rPr sz="2000" b="1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acides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et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douces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263646" y="489661"/>
            <a:ext cx="132016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-10" dirty="0">
                <a:solidFill>
                  <a:srgbClr val="000000"/>
                </a:solidFill>
              </a:rPr>
              <a:t>Exemples</a:t>
            </a:r>
            <a:r>
              <a:rPr sz="2300" spc="-70" dirty="0">
                <a:solidFill>
                  <a:srgbClr val="000000"/>
                </a:solidFill>
              </a:rPr>
              <a:t> </a:t>
            </a:r>
            <a:r>
              <a:rPr sz="2300" dirty="0">
                <a:solidFill>
                  <a:srgbClr val="000000"/>
                </a:solidFill>
              </a:rPr>
              <a:t>:</a:t>
            </a:r>
            <a:endParaRPr sz="23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065" y="1285139"/>
            <a:ext cx="8194675" cy="194500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645"/>
              </a:spcBef>
            </a:pP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2-1-</a:t>
            </a:r>
            <a:r>
              <a:rPr sz="2400" b="1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Conservation</a:t>
            </a:r>
            <a:r>
              <a:rPr sz="2400" b="1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i="1" spc="-35" dirty="0">
                <a:solidFill>
                  <a:srgbClr val="0000FF"/>
                </a:solidFill>
                <a:latin typeface="Calibri"/>
                <a:cs typeface="Calibri"/>
              </a:rPr>
              <a:t>ex </a:t>
            </a:r>
            <a:r>
              <a:rPr sz="2400" b="1" i="1" spc="-5" dirty="0">
                <a:solidFill>
                  <a:srgbClr val="0000FF"/>
                </a:solidFill>
                <a:latin typeface="Calibri"/>
                <a:cs typeface="Calibri"/>
              </a:rPr>
              <a:t>situ</a:t>
            </a:r>
            <a:endParaRPr sz="2400">
              <a:latin typeface="Calibri"/>
              <a:cs typeface="Calibri"/>
            </a:endParaRPr>
          </a:p>
          <a:p>
            <a:pPr marL="175260">
              <a:lnSpc>
                <a:spcPct val="100000"/>
              </a:lnSpc>
              <a:spcBef>
                <a:spcPts val="525"/>
              </a:spcBef>
            </a:pPr>
            <a:r>
              <a:rPr sz="2300" b="1" spc="-5" dirty="0">
                <a:solidFill>
                  <a:srgbClr val="0000FF"/>
                </a:solidFill>
                <a:latin typeface="Calibri"/>
                <a:cs typeface="Calibri"/>
              </a:rPr>
              <a:t>Conservation</a:t>
            </a:r>
            <a:r>
              <a:rPr sz="2300" b="1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300" b="1" i="1" spc="-30" dirty="0">
                <a:solidFill>
                  <a:srgbClr val="0000FF"/>
                </a:solidFill>
                <a:latin typeface="Calibri"/>
                <a:cs typeface="Calibri"/>
              </a:rPr>
              <a:t>ex</a:t>
            </a:r>
            <a:r>
              <a:rPr sz="2300" b="1" i="1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300" b="1" i="1" dirty="0">
                <a:solidFill>
                  <a:srgbClr val="0000FF"/>
                </a:solidFill>
                <a:latin typeface="Calibri"/>
                <a:cs typeface="Calibri"/>
              </a:rPr>
              <a:t>situ</a:t>
            </a:r>
            <a:r>
              <a:rPr sz="2300" b="1" i="1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r>
              <a:rPr sz="2300" b="1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"conservation</a:t>
            </a:r>
            <a:r>
              <a:rPr sz="2300" b="1" spc="-15" dirty="0">
                <a:latin typeface="Calibri"/>
                <a:cs typeface="Calibri"/>
              </a:rPr>
              <a:t> </a:t>
            </a:r>
            <a:r>
              <a:rPr sz="2300" b="1" spc="-20" dirty="0">
                <a:latin typeface="Calibri"/>
                <a:cs typeface="Calibri"/>
              </a:rPr>
              <a:t>d’éléments</a:t>
            </a:r>
            <a:r>
              <a:rPr sz="2300" b="1" spc="-1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constitutifs</a:t>
            </a:r>
            <a:r>
              <a:rPr sz="2300" b="1" spc="-2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de</a:t>
            </a:r>
            <a:r>
              <a:rPr sz="2300" b="1" spc="1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la</a:t>
            </a:r>
            <a:endParaRPr sz="23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300" b="1" spc="-10" dirty="0">
                <a:latin typeface="Calibri"/>
                <a:cs typeface="Calibri"/>
              </a:rPr>
              <a:t>diversité</a:t>
            </a:r>
            <a:r>
              <a:rPr sz="2300" b="1" spc="-2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biologique</a:t>
            </a:r>
            <a:r>
              <a:rPr sz="2300" b="1" spc="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en</a:t>
            </a:r>
            <a:r>
              <a:rPr sz="2300" b="1" spc="1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dehors</a:t>
            </a:r>
            <a:r>
              <a:rPr sz="2300" b="1" spc="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de</a:t>
            </a:r>
            <a:r>
              <a:rPr sz="2300" b="1" spc="1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leur</a:t>
            </a:r>
            <a:r>
              <a:rPr sz="2300" b="1" spc="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milieu</a:t>
            </a:r>
            <a:r>
              <a:rPr sz="2300" b="1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naturel"</a:t>
            </a:r>
            <a:r>
              <a:rPr sz="2300" b="1" spc="1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(CNU-DB)</a:t>
            </a:r>
            <a:endParaRPr sz="2300">
              <a:latin typeface="Calibri"/>
              <a:cs typeface="Calibri"/>
            </a:endParaRPr>
          </a:p>
          <a:p>
            <a:pPr marL="309245" indent="-309245">
              <a:lnSpc>
                <a:spcPct val="100000"/>
              </a:lnSpc>
              <a:spcBef>
                <a:spcPts val="95"/>
              </a:spcBef>
              <a:buSzPct val="104347"/>
              <a:buChar char="•"/>
              <a:tabLst>
                <a:tab pos="309245" algn="l"/>
                <a:tab pos="322580" algn="l"/>
                <a:tab pos="1501140" algn="l"/>
                <a:tab pos="1955164" algn="l"/>
                <a:tab pos="3299460" algn="l"/>
                <a:tab pos="3529965" algn="l"/>
                <a:tab pos="5246370" algn="l"/>
                <a:tab pos="5817870" algn="l"/>
                <a:tab pos="7160259" algn="l"/>
                <a:tab pos="7454900" algn="l"/>
              </a:tabLst>
            </a:pPr>
            <a:r>
              <a:rPr sz="2300" b="1" dirty="0">
                <a:solidFill>
                  <a:srgbClr val="0000FF"/>
                </a:solidFill>
                <a:latin typeface="Calibri"/>
                <a:cs typeface="Calibri"/>
              </a:rPr>
              <a:t>Banques	</a:t>
            </a:r>
            <a:r>
              <a:rPr sz="2300" b="1" spc="-5" dirty="0">
                <a:solidFill>
                  <a:srgbClr val="0000FF"/>
                </a:solidFill>
                <a:latin typeface="Calibri"/>
                <a:cs typeface="Calibri"/>
              </a:rPr>
              <a:t>de	semences	</a:t>
            </a:r>
            <a:r>
              <a:rPr sz="2300" b="1" dirty="0">
                <a:latin typeface="Calibri"/>
                <a:cs typeface="Calibri"/>
              </a:rPr>
              <a:t>:	</a:t>
            </a:r>
            <a:r>
              <a:rPr sz="2300" b="1" spc="-10" dirty="0">
                <a:latin typeface="Calibri"/>
                <a:cs typeface="Calibri"/>
              </a:rPr>
              <a:t>conservation	</a:t>
            </a:r>
            <a:r>
              <a:rPr sz="2300" b="1" dirty="0">
                <a:latin typeface="Calibri"/>
                <a:cs typeface="Calibri"/>
              </a:rPr>
              <a:t>des	semences	à	</a:t>
            </a:r>
            <a:r>
              <a:rPr sz="2300" b="1" spc="-5" dirty="0">
                <a:latin typeface="Calibri"/>
                <a:cs typeface="Calibri"/>
              </a:rPr>
              <a:t>court,</a:t>
            </a:r>
            <a:endParaRPr sz="2300">
              <a:latin typeface="Calibri"/>
              <a:cs typeface="Calibri"/>
            </a:endParaRPr>
          </a:p>
          <a:p>
            <a:pPr marR="5621020" algn="ctr">
              <a:lnSpc>
                <a:spcPct val="100000"/>
              </a:lnSpc>
              <a:spcBef>
                <a:spcPts val="25"/>
              </a:spcBef>
            </a:pPr>
            <a:r>
              <a:rPr sz="2300" b="1" spc="-10" dirty="0">
                <a:latin typeface="Calibri"/>
                <a:cs typeface="Calibri"/>
              </a:rPr>
              <a:t>moyen</a:t>
            </a:r>
            <a:r>
              <a:rPr sz="2300" b="1" spc="-2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et</a:t>
            </a:r>
            <a:r>
              <a:rPr sz="2300" b="1" spc="-2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long</a:t>
            </a:r>
            <a:r>
              <a:rPr sz="2300" b="1" spc="-2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terme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4065" y="3765041"/>
            <a:ext cx="7348220" cy="1431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3679" indent="-220979">
              <a:lnSpc>
                <a:spcPct val="100000"/>
              </a:lnSpc>
              <a:spcBef>
                <a:spcPts val="100"/>
              </a:spcBef>
              <a:buSzPct val="104347"/>
              <a:buChar char="•"/>
              <a:tabLst>
                <a:tab pos="233679" algn="l"/>
                <a:tab pos="4069715" algn="l"/>
              </a:tabLst>
            </a:pPr>
            <a:r>
              <a:rPr sz="2300" b="1" dirty="0">
                <a:solidFill>
                  <a:srgbClr val="0000FF"/>
                </a:solidFill>
                <a:latin typeface="Calibri"/>
                <a:cs typeface="Calibri"/>
              </a:rPr>
              <a:t>Banques</a:t>
            </a:r>
            <a:r>
              <a:rPr sz="2300" b="1" spc="-5" dirty="0">
                <a:solidFill>
                  <a:srgbClr val="0000FF"/>
                </a:solidFill>
                <a:latin typeface="Calibri"/>
                <a:cs typeface="Calibri"/>
              </a:rPr>
              <a:t> génétiques</a:t>
            </a:r>
            <a:r>
              <a:rPr sz="2300" b="1" dirty="0">
                <a:solidFill>
                  <a:srgbClr val="0000FF"/>
                </a:solidFill>
                <a:latin typeface="Calibri"/>
                <a:cs typeface="Calibri"/>
              </a:rPr>
              <a:t> de</a:t>
            </a:r>
            <a:r>
              <a:rPr sz="2300" b="1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0000FF"/>
                </a:solidFill>
                <a:latin typeface="Calibri"/>
                <a:cs typeface="Calibri"/>
              </a:rPr>
              <a:t>terrain	</a:t>
            </a:r>
            <a:r>
              <a:rPr sz="2300" b="1" spc="-5" dirty="0">
                <a:solidFill>
                  <a:srgbClr val="00AF50"/>
                </a:solidFill>
                <a:latin typeface="Calibri"/>
                <a:cs typeface="Calibri"/>
              </a:rPr>
              <a:t>(collections</a:t>
            </a:r>
            <a:r>
              <a:rPr sz="2300" b="1" spc="-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00AF50"/>
                </a:solidFill>
                <a:latin typeface="Calibri"/>
                <a:cs typeface="Calibri"/>
              </a:rPr>
              <a:t>vivantes)</a:t>
            </a:r>
            <a:endParaRPr sz="2300">
              <a:latin typeface="Calibri"/>
              <a:cs typeface="Calibri"/>
            </a:endParaRPr>
          </a:p>
          <a:p>
            <a:pPr marL="279400">
              <a:lnSpc>
                <a:spcPct val="100000"/>
              </a:lnSpc>
              <a:spcBef>
                <a:spcPts val="25"/>
              </a:spcBef>
              <a:tabLst>
                <a:tab pos="905510" algn="l"/>
              </a:tabLst>
            </a:pPr>
            <a:r>
              <a:rPr sz="2300" b="1" spc="-15" dirty="0">
                <a:latin typeface="Calibri"/>
                <a:cs typeface="Calibri"/>
              </a:rPr>
              <a:t>ex:	</a:t>
            </a:r>
            <a:r>
              <a:rPr sz="2300" b="1" dirty="0">
                <a:latin typeface="Calibri"/>
                <a:cs typeface="Calibri"/>
              </a:rPr>
              <a:t>-</a:t>
            </a:r>
            <a:r>
              <a:rPr sz="2300" b="1" spc="-5" dirty="0">
                <a:latin typeface="Calibri"/>
                <a:cs typeface="Calibri"/>
              </a:rPr>
              <a:t> Jardins</a:t>
            </a:r>
            <a:r>
              <a:rPr sz="2300" b="1" spc="-3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botaniques</a:t>
            </a:r>
            <a:r>
              <a:rPr sz="2300" b="1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(plantes</a:t>
            </a:r>
            <a:r>
              <a:rPr sz="2300" b="1" spc="-1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annuelles</a:t>
            </a:r>
            <a:r>
              <a:rPr sz="2300" b="1" spc="-1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et</a:t>
            </a:r>
            <a:r>
              <a:rPr sz="2300" b="1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pérennes)</a:t>
            </a:r>
            <a:endParaRPr sz="2300">
              <a:latin typeface="Calibri"/>
              <a:cs typeface="Calibri"/>
            </a:endParaRPr>
          </a:p>
          <a:p>
            <a:pPr marL="1082675" lvl="1" indent="-156210">
              <a:lnSpc>
                <a:spcPct val="100000"/>
              </a:lnSpc>
              <a:buChar char="-"/>
              <a:tabLst>
                <a:tab pos="1083310" algn="l"/>
              </a:tabLst>
            </a:pPr>
            <a:r>
              <a:rPr sz="2300" b="1" spc="-5" dirty="0">
                <a:latin typeface="Calibri"/>
                <a:cs typeface="Calibri"/>
              </a:rPr>
              <a:t>Arboretums</a:t>
            </a:r>
            <a:r>
              <a:rPr sz="2300" b="1" spc="-3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/</a:t>
            </a:r>
            <a:r>
              <a:rPr sz="2300" b="1" spc="-1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Arboreta</a:t>
            </a:r>
            <a:r>
              <a:rPr sz="2300" b="1" spc="-4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(plantes</a:t>
            </a:r>
            <a:r>
              <a:rPr sz="2300" b="1" spc="-3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pérennes)</a:t>
            </a:r>
            <a:endParaRPr sz="2300">
              <a:latin typeface="Calibri"/>
              <a:cs typeface="Calibri"/>
            </a:endParaRPr>
          </a:p>
          <a:p>
            <a:pPr marL="1082675" lvl="1" indent="-156210">
              <a:lnSpc>
                <a:spcPct val="100000"/>
              </a:lnSpc>
              <a:spcBef>
                <a:spcPts val="5"/>
              </a:spcBef>
              <a:buChar char="-"/>
              <a:tabLst>
                <a:tab pos="1083310" algn="l"/>
              </a:tabLst>
            </a:pPr>
            <a:r>
              <a:rPr sz="2300" b="1" spc="-30" dirty="0">
                <a:latin typeface="Calibri"/>
                <a:cs typeface="Calibri"/>
              </a:rPr>
              <a:t>Vergers</a:t>
            </a:r>
            <a:r>
              <a:rPr sz="2300" b="1" spc="-3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conservatoires</a:t>
            </a:r>
            <a:r>
              <a:rPr sz="2300" b="1" spc="-3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(plantes</a:t>
            </a:r>
            <a:r>
              <a:rPr sz="2300" b="1" spc="-1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fruitières</a:t>
            </a:r>
            <a:r>
              <a:rPr sz="2300" b="1" spc="-1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pérennes)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065" y="5182616"/>
            <a:ext cx="7909559" cy="1431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3679" indent="-220979">
              <a:lnSpc>
                <a:spcPct val="100000"/>
              </a:lnSpc>
              <a:spcBef>
                <a:spcPts val="100"/>
              </a:spcBef>
              <a:buSzPct val="104347"/>
              <a:buChar char="•"/>
              <a:tabLst>
                <a:tab pos="233679" algn="l"/>
                <a:tab pos="3170555" algn="l"/>
              </a:tabLst>
            </a:pPr>
            <a:r>
              <a:rPr sz="2300" b="1" spc="-5" dirty="0">
                <a:solidFill>
                  <a:srgbClr val="0000FF"/>
                </a:solidFill>
                <a:latin typeface="Calibri"/>
                <a:cs typeface="Calibri"/>
              </a:rPr>
              <a:t>Nouvelles technologies	</a:t>
            </a:r>
            <a:r>
              <a:rPr sz="2300" b="1" spc="-5" dirty="0">
                <a:solidFill>
                  <a:srgbClr val="00AF50"/>
                </a:solidFill>
                <a:latin typeface="Calibri"/>
                <a:cs typeface="Calibri"/>
              </a:rPr>
              <a:t>(techniques</a:t>
            </a:r>
            <a:r>
              <a:rPr sz="2300" b="1" spc="-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00AF50"/>
                </a:solidFill>
                <a:latin typeface="Calibri"/>
                <a:cs typeface="Calibri"/>
              </a:rPr>
              <a:t>cellulaires</a:t>
            </a:r>
            <a:r>
              <a:rPr sz="2300" b="1" spc="-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00AF50"/>
                </a:solidFill>
                <a:latin typeface="Calibri"/>
                <a:cs typeface="Calibri"/>
              </a:rPr>
              <a:t>et</a:t>
            </a:r>
            <a:r>
              <a:rPr sz="2300" b="1" spc="-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00AF50"/>
                </a:solidFill>
                <a:latin typeface="Calibri"/>
                <a:cs typeface="Calibri"/>
              </a:rPr>
              <a:t>moléculaires)</a:t>
            </a:r>
            <a:endParaRPr sz="2300">
              <a:latin typeface="Calibri"/>
              <a:cs typeface="Calibri"/>
            </a:endParaRPr>
          </a:p>
          <a:p>
            <a:pPr marL="1082675" lvl="1" indent="-156210">
              <a:lnSpc>
                <a:spcPct val="100000"/>
              </a:lnSpc>
              <a:spcBef>
                <a:spcPts val="25"/>
              </a:spcBef>
              <a:buChar char="-"/>
              <a:tabLst>
                <a:tab pos="1083310" algn="l"/>
              </a:tabLst>
            </a:pPr>
            <a:r>
              <a:rPr sz="2300" b="1" spc="-5" dirty="0">
                <a:latin typeface="Calibri"/>
                <a:cs typeface="Calibri"/>
              </a:rPr>
              <a:t>Conservation</a:t>
            </a:r>
            <a:r>
              <a:rPr sz="2300" b="1" spc="-40" dirty="0">
                <a:latin typeface="Calibri"/>
                <a:cs typeface="Calibri"/>
              </a:rPr>
              <a:t> </a:t>
            </a:r>
            <a:r>
              <a:rPr sz="2300" b="1" i="1" dirty="0">
                <a:latin typeface="Calibri"/>
                <a:cs typeface="Calibri"/>
              </a:rPr>
              <a:t>in</a:t>
            </a:r>
            <a:r>
              <a:rPr sz="2300" b="1" i="1" spc="-15" dirty="0">
                <a:latin typeface="Calibri"/>
                <a:cs typeface="Calibri"/>
              </a:rPr>
              <a:t> </a:t>
            </a:r>
            <a:r>
              <a:rPr sz="2300" b="1" i="1" spc="-5" dirty="0">
                <a:latin typeface="Calibri"/>
                <a:cs typeface="Calibri"/>
              </a:rPr>
              <a:t>vitro</a:t>
            </a:r>
            <a:endParaRPr sz="2300">
              <a:latin typeface="Calibri"/>
              <a:cs typeface="Calibri"/>
            </a:endParaRPr>
          </a:p>
          <a:p>
            <a:pPr marL="1082675" lvl="1" indent="-156210">
              <a:lnSpc>
                <a:spcPct val="100000"/>
              </a:lnSpc>
              <a:buChar char="-"/>
              <a:tabLst>
                <a:tab pos="1083310" algn="l"/>
              </a:tabLst>
            </a:pPr>
            <a:r>
              <a:rPr sz="2300" b="1" spc="-5" dirty="0">
                <a:latin typeface="Calibri"/>
                <a:cs typeface="Calibri"/>
              </a:rPr>
              <a:t>Cryoconservation</a:t>
            </a:r>
            <a:endParaRPr sz="2300">
              <a:latin typeface="Calibri"/>
              <a:cs typeface="Calibri"/>
            </a:endParaRPr>
          </a:p>
          <a:p>
            <a:pPr marL="1082675" lvl="1" indent="-156210">
              <a:lnSpc>
                <a:spcPct val="100000"/>
              </a:lnSpc>
              <a:spcBef>
                <a:spcPts val="5"/>
              </a:spcBef>
              <a:buChar char="-"/>
              <a:tabLst>
                <a:tab pos="1083310" algn="l"/>
              </a:tabLst>
            </a:pPr>
            <a:r>
              <a:rPr sz="2300" b="1" dirty="0">
                <a:latin typeface="Calibri"/>
                <a:cs typeface="Calibri"/>
              </a:rPr>
              <a:t>Banques</a:t>
            </a:r>
            <a:r>
              <a:rPr sz="2300" b="1" spc="-40" dirty="0">
                <a:latin typeface="Calibri"/>
                <a:cs typeface="Calibri"/>
              </a:rPr>
              <a:t> </a:t>
            </a:r>
            <a:r>
              <a:rPr sz="2300" b="1" spc="-55" dirty="0">
                <a:latin typeface="Calibri"/>
                <a:cs typeface="Calibri"/>
              </a:rPr>
              <a:t>d’ADN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06206" y="6431076"/>
            <a:ext cx="1022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7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4715" y="3326891"/>
            <a:ext cx="8426450" cy="462280"/>
          </a:xfrm>
          <a:prstGeom prst="rect">
            <a:avLst/>
          </a:prstGeom>
          <a:solidFill>
            <a:srgbClr val="DBEDF4"/>
          </a:solidFill>
        </p:spPr>
        <p:txBody>
          <a:bodyPr vert="horz" wrap="square" lIns="0" tIns="27305" rIns="0" bIns="0" rtlCol="0">
            <a:spAutoFit/>
          </a:bodyPr>
          <a:lstStyle/>
          <a:p>
            <a:pPr marL="308610">
              <a:lnSpc>
                <a:spcPct val="100000"/>
              </a:lnSpc>
              <a:spcBef>
                <a:spcPts val="215"/>
              </a:spcBef>
            </a:pPr>
            <a:r>
              <a:rPr sz="2400" b="1" dirty="0">
                <a:solidFill>
                  <a:srgbClr val="CC0099"/>
                </a:solidFill>
                <a:latin typeface="Calibri"/>
                <a:cs typeface="Calibri"/>
              </a:rPr>
              <a:t>«</a:t>
            </a:r>
            <a:r>
              <a:rPr sz="2400" b="1" spc="-10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CC0099"/>
                </a:solidFill>
                <a:latin typeface="Calibri"/>
                <a:cs typeface="Calibri"/>
              </a:rPr>
              <a:t>Banques</a:t>
            </a:r>
            <a:r>
              <a:rPr sz="2400" b="1" i="1" spc="-15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CC0099"/>
                </a:solidFill>
                <a:latin typeface="Calibri"/>
                <a:cs typeface="Calibri"/>
              </a:rPr>
              <a:t>de</a:t>
            </a:r>
            <a:r>
              <a:rPr sz="2400" b="1" i="1" spc="-10" dirty="0">
                <a:solidFill>
                  <a:srgbClr val="CC0099"/>
                </a:solidFill>
                <a:latin typeface="Calibri"/>
                <a:cs typeface="Calibri"/>
              </a:rPr>
              <a:t> semences</a:t>
            </a:r>
            <a:r>
              <a:rPr sz="2400" b="1" i="1" spc="-5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400" b="1" i="1" spc="-10" dirty="0">
                <a:solidFill>
                  <a:srgbClr val="CC0099"/>
                </a:solidFill>
                <a:latin typeface="Calibri"/>
                <a:cs typeface="Calibri"/>
              </a:rPr>
              <a:t>communautaires</a:t>
            </a:r>
            <a:r>
              <a:rPr sz="2400" b="1" i="1" spc="-25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CC0099"/>
                </a:solidFill>
                <a:latin typeface="Calibri"/>
                <a:cs typeface="Calibri"/>
              </a:rPr>
              <a:t>-</a:t>
            </a:r>
            <a:r>
              <a:rPr sz="2400" b="1" i="1" spc="-10" dirty="0">
                <a:solidFill>
                  <a:srgbClr val="CC0099"/>
                </a:solidFill>
                <a:latin typeface="Calibri"/>
                <a:cs typeface="Calibri"/>
              </a:rPr>
              <a:t> Semences</a:t>
            </a:r>
            <a:r>
              <a:rPr sz="2400" b="1" i="1" spc="-20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400" b="1" i="1" spc="-10" dirty="0">
                <a:solidFill>
                  <a:srgbClr val="CC0099"/>
                </a:solidFill>
                <a:latin typeface="Calibri"/>
                <a:cs typeface="Calibri"/>
              </a:rPr>
              <a:t>locales</a:t>
            </a:r>
            <a:r>
              <a:rPr sz="2400" b="1" i="1" spc="5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C0099"/>
                </a:solidFill>
                <a:latin typeface="Calibri"/>
                <a:cs typeface="Calibri"/>
              </a:rPr>
              <a:t>»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22782" y="126872"/>
            <a:ext cx="7658734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0" marR="5080" indent="-2400935">
              <a:lnSpc>
                <a:spcPct val="100000"/>
              </a:lnSpc>
              <a:spcBef>
                <a:spcPts val="100"/>
              </a:spcBef>
            </a:pPr>
            <a:r>
              <a:rPr lang="fr-FR" sz="3200" spc="-5" dirty="0" smtClean="0"/>
              <a:t>II</a:t>
            </a:r>
            <a:r>
              <a:rPr sz="3200" spc="-5" dirty="0" smtClean="0"/>
              <a:t>- </a:t>
            </a:r>
            <a:r>
              <a:rPr sz="3200" spc="-35" dirty="0"/>
              <a:t>Techniques </a:t>
            </a:r>
            <a:r>
              <a:rPr sz="3200" dirty="0"/>
              <a:t>de </a:t>
            </a:r>
            <a:r>
              <a:rPr sz="3200" spc="-5" dirty="0"/>
              <a:t>conservation des </a:t>
            </a:r>
            <a:r>
              <a:rPr sz="3200" spc="-10" dirty="0"/>
              <a:t>ressources </a:t>
            </a:r>
            <a:r>
              <a:rPr sz="3200" spc="-710" dirty="0"/>
              <a:t> </a:t>
            </a:r>
            <a:r>
              <a:rPr sz="3200" spc="-10" dirty="0"/>
              <a:t>phytogénétiques</a:t>
            </a:r>
            <a:endParaRPr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065" y="659384"/>
            <a:ext cx="8307070" cy="4049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985" algn="just">
              <a:lnSpc>
                <a:spcPct val="100000"/>
              </a:lnSpc>
              <a:spcBef>
                <a:spcPts val="95"/>
              </a:spcBef>
              <a:buChar char="-"/>
              <a:tabLst>
                <a:tab pos="174625" algn="l"/>
              </a:tabLst>
            </a:pPr>
            <a:r>
              <a:rPr sz="2200" b="1" spc="-10" dirty="0">
                <a:latin typeface="Calibri"/>
                <a:cs typeface="Calibri"/>
              </a:rPr>
              <a:t>Problèmes </a:t>
            </a:r>
            <a:r>
              <a:rPr sz="2200" b="1" spc="-15" dirty="0">
                <a:latin typeface="Calibri"/>
                <a:cs typeface="Calibri"/>
              </a:rPr>
              <a:t>rencontrés </a:t>
            </a:r>
            <a:r>
              <a:rPr sz="2200" b="1" dirty="0">
                <a:latin typeface="Calibri"/>
                <a:cs typeface="Calibri"/>
              </a:rPr>
              <a:t>au </a:t>
            </a:r>
            <a:r>
              <a:rPr sz="2200" b="1" spc="-10" dirty="0">
                <a:latin typeface="Calibri"/>
                <a:cs typeface="Calibri"/>
              </a:rPr>
              <a:t>niveau </a:t>
            </a:r>
            <a:r>
              <a:rPr sz="2200" b="1" spc="-5" dirty="0">
                <a:latin typeface="Calibri"/>
                <a:cs typeface="Calibri"/>
              </a:rPr>
              <a:t>des </a:t>
            </a:r>
            <a:r>
              <a:rPr sz="2200" b="1" spc="-10" dirty="0">
                <a:latin typeface="Calibri"/>
                <a:cs typeface="Calibri"/>
              </a:rPr>
              <a:t>banques </a:t>
            </a:r>
            <a:r>
              <a:rPr sz="2200" b="1" spc="-5" dirty="0">
                <a:latin typeface="Calibri"/>
                <a:cs typeface="Calibri"/>
              </a:rPr>
              <a:t>de semences : </a:t>
            </a:r>
            <a:r>
              <a:rPr sz="2200" b="1" spc="-10" dirty="0">
                <a:latin typeface="Calibri"/>
                <a:cs typeface="Calibri"/>
              </a:rPr>
              <a:t>perte </a:t>
            </a:r>
            <a:r>
              <a:rPr sz="2200" b="1" dirty="0">
                <a:latin typeface="Calibri"/>
                <a:cs typeface="Calibri"/>
              </a:rPr>
              <a:t>de 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viabilité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des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semences,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difficultés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FF0000"/>
                </a:solidFill>
                <a:latin typeface="Calibri"/>
                <a:cs typeface="Calibri"/>
              </a:rPr>
              <a:t>régénération</a:t>
            </a:r>
            <a:r>
              <a:rPr sz="2200" b="1" spc="-15" dirty="0">
                <a:latin typeface="Calibri"/>
                <a:cs typeface="Calibri"/>
              </a:rPr>
              <a:t>,</a:t>
            </a:r>
            <a:r>
              <a:rPr sz="2200" b="1" spc="-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problèmes </a:t>
            </a:r>
            <a:r>
              <a:rPr sz="2200" b="1" spc="-484" dirty="0">
                <a:latin typeface="Calibri"/>
                <a:cs typeface="Calibri"/>
              </a:rPr>
              <a:t> </a:t>
            </a:r>
            <a:r>
              <a:rPr sz="2200" b="1" spc="-25" dirty="0">
                <a:latin typeface="Calibri"/>
                <a:cs typeface="Calibri"/>
              </a:rPr>
              <a:t>d’</a:t>
            </a:r>
            <a:r>
              <a:rPr sz="2200" b="1" spc="-25" dirty="0">
                <a:solidFill>
                  <a:srgbClr val="FF0000"/>
                </a:solidFill>
                <a:latin typeface="Calibri"/>
                <a:cs typeface="Calibri"/>
              </a:rPr>
              <a:t>adaptation</a:t>
            </a:r>
            <a:r>
              <a:rPr sz="2200" b="1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certaines</a:t>
            </a:r>
            <a:r>
              <a:rPr sz="2200" b="1" spc="4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accessions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conservées</a:t>
            </a:r>
            <a:r>
              <a:rPr sz="2200" b="1" spc="4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longtemps…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Calibri"/>
              <a:buChar char="-"/>
            </a:pPr>
            <a:endParaRPr sz="2150">
              <a:latin typeface="Calibri"/>
              <a:cs typeface="Calibri"/>
            </a:endParaRPr>
          </a:p>
          <a:p>
            <a:pPr marL="927100" marR="8255" lvl="1">
              <a:lnSpc>
                <a:spcPct val="100000"/>
              </a:lnSpc>
              <a:buChar char="-"/>
              <a:tabLst>
                <a:tab pos="1174115" algn="l"/>
                <a:tab pos="1174750" algn="l"/>
                <a:tab pos="2446655" algn="l"/>
                <a:tab pos="2898140" algn="l"/>
                <a:tab pos="4201160" algn="l"/>
                <a:tab pos="4685665" algn="l"/>
                <a:tab pos="5760085" algn="l"/>
                <a:tab pos="7014845" algn="l"/>
                <a:tab pos="7723505" algn="l"/>
              </a:tabLst>
            </a:pPr>
            <a:r>
              <a:rPr sz="2200" b="1" spc="-5" dirty="0">
                <a:latin typeface="Calibri"/>
                <a:cs typeface="Calibri"/>
              </a:rPr>
              <a:t>Né</a:t>
            </a:r>
            <a:r>
              <a:rPr sz="2200" b="1" spc="15" dirty="0">
                <a:latin typeface="Calibri"/>
                <a:cs typeface="Calibri"/>
              </a:rPr>
              <a:t>c</a:t>
            </a:r>
            <a:r>
              <a:rPr sz="2200" b="1" spc="-10" dirty="0">
                <a:latin typeface="Calibri"/>
                <a:cs typeface="Calibri"/>
              </a:rPr>
              <a:t>essi</a:t>
            </a:r>
            <a:r>
              <a:rPr sz="2200" b="1" spc="-30" dirty="0">
                <a:latin typeface="Calibri"/>
                <a:cs typeface="Calibri"/>
              </a:rPr>
              <a:t>t</a:t>
            </a:r>
            <a:r>
              <a:rPr sz="2200" b="1" spc="-5" dirty="0">
                <a:latin typeface="Calibri"/>
                <a:cs typeface="Calibri"/>
              </a:rPr>
              <a:t>é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10" dirty="0">
                <a:latin typeface="Calibri"/>
                <a:cs typeface="Calibri"/>
              </a:rPr>
              <a:t>d</a:t>
            </a:r>
            <a:r>
              <a:rPr sz="2200" b="1" spc="-5" dirty="0">
                <a:latin typeface="Calibri"/>
                <a:cs typeface="Calibri"/>
              </a:rPr>
              <a:t>e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10" dirty="0">
                <a:latin typeface="Calibri"/>
                <a:cs typeface="Calibri"/>
              </a:rPr>
              <a:t>con</a:t>
            </a:r>
            <a:r>
              <a:rPr sz="2200" b="1" dirty="0">
                <a:latin typeface="Calibri"/>
                <a:cs typeface="Calibri"/>
              </a:rPr>
              <a:t>s</a:t>
            </a:r>
            <a:r>
              <a:rPr sz="2200" b="1" spc="-10" dirty="0">
                <a:latin typeface="Calibri"/>
                <a:cs typeface="Calibri"/>
              </a:rPr>
              <a:t>e</a:t>
            </a:r>
            <a:r>
              <a:rPr sz="2200" b="1" spc="15" dirty="0">
                <a:latin typeface="Calibri"/>
                <a:cs typeface="Calibri"/>
              </a:rPr>
              <a:t>r</a:t>
            </a:r>
            <a:r>
              <a:rPr sz="2200" b="1" spc="-30" dirty="0">
                <a:latin typeface="Calibri"/>
                <a:cs typeface="Calibri"/>
              </a:rPr>
              <a:t>v</a:t>
            </a:r>
            <a:r>
              <a:rPr sz="2200" b="1" dirty="0">
                <a:latin typeface="Calibri"/>
                <a:cs typeface="Calibri"/>
              </a:rPr>
              <a:t>e</a:t>
            </a:r>
            <a:r>
              <a:rPr sz="2200" b="1" spc="-5" dirty="0">
                <a:latin typeface="Calibri"/>
                <a:cs typeface="Calibri"/>
              </a:rPr>
              <a:t>r</a:t>
            </a:r>
            <a:r>
              <a:rPr sz="2200" b="1" dirty="0">
                <a:latin typeface="Calibri"/>
                <a:cs typeface="Calibri"/>
              </a:rPr>
              <a:t>	l</a:t>
            </a:r>
            <a:r>
              <a:rPr sz="2200" b="1" spc="-10" dirty="0">
                <a:latin typeface="Calibri"/>
                <a:cs typeface="Calibri"/>
              </a:rPr>
              <a:t>e</a:t>
            </a:r>
            <a:r>
              <a:rPr sz="2200" b="1" spc="-5" dirty="0">
                <a:latin typeface="Calibri"/>
                <a:cs typeface="Calibri"/>
              </a:rPr>
              <a:t>s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10" dirty="0">
                <a:latin typeface="Calibri"/>
                <a:cs typeface="Calibri"/>
              </a:rPr>
              <a:t>espè</a:t>
            </a:r>
            <a:r>
              <a:rPr sz="2200" b="1" spc="5" dirty="0">
                <a:latin typeface="Calibri"/>
                <a:cs typeface="Calibri"/>
              </a:rPr>
              <a:t>c</a:t>
            </a:r>
            <a:r>
              <a:rPr sz="2200" b="1" dirty="0">
                <a:latin typeface="Calibri"/>
                <a:cs typeface="Calibri"/>
              </a:rPr>
              <a:t>e</a:t>
            </a:r>
            <a:r>
              <a:rPr sz="2200" b="1" spc="-5" dirty="0">
                <a:latin typeface="Calibri"/>
                <a:cs typeface="Calibri"/>
              </a:rPr>
              <a:t>s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30" dirty="0">
                <a:latin typeface="Calibri"/>
                <a:cs typeface="Calibri"/>
              </a:rPr>
              <a:t>v</a:t>
            </a:r>
            <a:r>
              <a:rPr sz="2200" b="1" spc="-10" dirty="0">
                <a:latin typeface="Calibri"/>
                <a:cs typeface="Calibri"/>
              </a:rPr>
              <a:t>é</a:t>
            </a:r>
            <a:r>
              <a:rPr sz="2200" b="1" spc="-30" dirty="0">
                <a:latin typeface="Calibri"/>
                <a:cs typeface="Calibri"/>
              </a:rPr>
              <a:t>g</a:t>
            </a:r>
            <a:r>
              <a:rPr sz="2200" b="1" spc="-10" dirty="0">
                <a:latin typeface="Calibri"/>
                <a:cs typeface="Calibri"/>
              </a:rPr>
              <a:t>é</a:t>
            </a:r>
            <a:r>
              <a:rPr sz="2200" b="1" spc="-40" dirty="0">
                <a:latin typeface="Calibri"/>
                <a:cs typeface="Calibri"/>
              </a:rPr>
              <a:t>t</a:t>
            </a:r>
            <a:r>
              <a:rPr sz="2200" b="1" spc="-5" dirty="0">
                <a:latin typeface="Calibri"/>
                <a:cs typeface="Calibri"/>
              </a:rPr>
              <a:t>a</a:t>
            </a:r>
            <a:r>
              <a:rPr sz="2200" b="1" dirty="0">
                <a:latin typeface="Calibri"/>
                <a:cs typeface="Calibri"/>
              </a:rPr>
              <a:t>l</a:t>
            </a:r>
            <a:r>
              <a:rPr sz="2200" b="1" spc="-10" dirty="0">
                <a:latin typeface="Calibri"/>
                <a:cs typeface="Calibri"/>
              </a:rPr>
              <a:t>e</a:t>
            </a:r>
            <a:r>
              <a:rPr sz="2200" b="1" spc="-5" dirty="0">
                <a:latin typeface="Calibri"/>
                <a:cs typeface="Calibri"/>
              </a:rPr>
              <a:t>s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5" dirty="0">
                <a:latin typeface="Calibri"/>
                <a:cs typeface="Calibri"/>
              </a:rPr>
              <a:t>d</a:t>
            </a:r>
            <a:r>
              <a:rPr sz="2200" b="1" spc="-15" dirty="0">
                <a:latin typeface="Calibri"/>
                <a:cs typeface="Calibri"/>
              </a:rPr>
              <a:t>a</a:t>
            </a:r>
            <a:r>
              <a:rPr sz="2200" b="1" spc="-5" dirty="0">
                <a:latin typeface="Calibri"/>
                <a:cs typeface="Calibri"/>
              </a:rPr>
              <a:t>ns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5" dirty="0">
                <a:latin typeface="Calibri"/>
                <a:cs typeface="Calibri"/>
              </a:rPr>
              <a:t>le</a:t>
            </a:r>
            <a:r>
              <a:rPr sz="2200" b="1" dirty="0">
                <a:latin typeface="Calibri"/>
                <a:cs typeface="Calibri"/>
              </a:rPr>
              <a:t>u</a:t>
            </a:r>
            <a:r>
              <a:rPr sz="2200" b="1" spc="-35" dirty="0">
                <a:latin typeface="Calibri"/>
                <a:cs typeface="Calibri"/>
              </a:rPr>
              <a:t>r</a:t>
            </a:r>
            <a:r>
              <a:rPr sz="2200" b="1" spc="-5" dirty="0">
                <a:latin typeface="Calibri"/>
                <a:cs typeface="Calibri"/>
              </a:rPr>
              <a:t>s  </a:t>
            </a:r>
            <a:r>
              <a:rPr sz="2200" b="1" spc="-15" dirty="0">
                <a:solidFill>
                  <a:srgbClr val="0000FF"/>
                </a:solidFill>
                <a:latin typeface="Calibri"/>
                <a:cs typeface="Calibri"/>
              </a:rPr>
              <a:t>écosystèmes</a:t>
            </a:r>
            <a:r>
              <a:rPr sz="2200" b="1" spc="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000FF"/>
                </a:solidFill>
                <a:latin typeface="Calibri"/>
                <a:cs typeface="Calibri"/>
              </a:rPr>
              <a:t>naturels</a:t>
            </a:r>
            <a:endParaRPr sz="2200">
              <a:latin typeface="Calibri"/>
              <a:cs typeface="Calibri"/>
            </a:endParaRPr>
          </a:p>
          <a:p>
            <a:pPr marL="1141730" lvl="1" indent="-215265">
              <a:lnSpc>
                <a:spcPct val="100000"/>
              </a:lnSpc>
              <a:buChar char="-"/>
              <a:tabLst>
                <a:tab pos="1141730" algn="l"/>
                <a:tab pos="1142365" algn="l"/>
                <a:tab pos="2385695" algn="l"/>
                <a:tab pos="2806700" algn="l"/>
                <a:tab pos="3958590" algn="l"/>
                <a:tab pos="4409440" algn="l"/>
                <a:tab pos="5915660" algn="l"/>
                <a:tab pos="6449060" algn="l"/>
                <a:tab pos="7429500" algn="l"/>
                <a:tab pos="8081645" algn="l"/>
              </a:tabLst>
            </a:pPr>
            <a:r>
              <a:rPr sz="2200" b="1" spc="10" dirty="0">
                <a:latin typeface="Calibri"/>
                <a:cs typeface="Calibri"/>
              </a:rPr>
              <a:t>N</a:t>
            </a:r>
            <a:r>
              <a:rPr sz="2200" b="1" spc="-10" dirty="0">
                <a:latin typeface="Calibri"/>
                <a:cs typeface="Calibri"/>
              </a:rPr>
              <a:t>é</a:t>
            </a:r>
            <a:r>
              <a:rPr sz="2200" b="1" spc="5" dirty="0">
                <a:latin typeface="Calibri"/>
                <a:cs typeface="Calibri"/>
              </a:rPr>
              <a:t>c</a:t>
            </a:r>
            <a:r>
              <a:rPr sz="2200" b="1" spc="-10" dirty="0">
                <a:latin typeface="Calibri"/>
                <a:cs typeface="Calibri"/>
              </a:rPr>
              <a:t>essi</a:t>
            </a:r>
            <a:r>
              <a:rPr sz="2200" b="1" spc="-40" dirty="0">
                <a:latin typeface="Calibri"/>
                <a:cs typeface="Calibri"/>
              </a:rPr>
              <a:t>t</a:t>
            </a:r>
            <a:r>
              <a:rPr sz="2200" b="1" spc="-5" dirty="0">
                <a:latin typeface="Calibri"/>
                <a:cs typeface="Calibri"/>
              </a:rPr>
              <a:t>é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10" dirty="0">
                <a:latin typeface="Calibri"/>
                <a:cs typeface="Calibri"/>
              </a:rPr>
              <a:t>d</a:t>
            </a:r>
            <a:r>
              <a:rPr sz="2200" b="1" spc="-5" dirty="0">
                <a:latin typeface="Calibri"/>
                <a:cs typeface="Calibri"/>
              </a:rPr>
              <a:t>e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30" dirty="0">
                <a:latin typeface="Calibri"/>
                <a:cs typeface="Calibri"/>
              </a:rPr>
              <a:t>f</a:t>
            </a:r>
            <a:r>
              <a:rPr sz="2200" b="1" spc="-50" dirty="0">
                <a:latin typeface="Calibri"/>
                <a:cs typeface="Calibri"/>
              </a:rPr>
              <a:t>a</a:t>
            </a:r>
            <a:r>
              <a:rPr sz="2200" b="1" spc="-15" dirty="0">
                <a:latin typeface="Calibri"/>
                <a:cs typeface="Calibri"/>
              </a:rPr>
              <a:t>v</a:t>
            </a:r>
            <a:r>
              <a:rPr sz="2200" b="1" spc="-5" dirty="0">
                <a:latin typeface="Calibri"/>
                <a:cs typeface="Calibri"/>
              </a:rPr>
              <a:t>o</a:t>
            </a:r>
            <a:r>
              <a:rPr sz="2200" b="1" dirty="0">
                <a:latin typeface="Calibri"/>
                <a:cs typeface="Calibri"/>
              </a:rPr>
              <a:t>r</a:t>
            </a:r>
            <a:r>
              <a:rPr sz="2200" b="1" spc="-5" dirty="0">
                <a:latin typeface="Calibri"/>
                <a:cs typeface="Calibri"/>
              </a:rPr>
              <a:t>is</a:t>
            </a:r>
            <a:r>
              <a:rPr sz="2200" b="1" dirty="0">
                <a:latin typeface="Calibri"/>
                <a:cs typeface="Calibri"/>
              </a:rPr>
              <a:t>e</a:t>
            </a:r>
            <a:r>
              <a:rPr sz="2200" b="1" spc="-5" dirty="0">
                <a:latin typeface="Calibri"/>
                <a:cs typeface="Calibri"/>
              </a:rPr>
              <a:t>r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5" dirty="0">
                <a:latin typeface="Calibri"/>
                <a:cs typeface="Calibri"/>
              </a:rPr>
              <a:t>les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5" dirty="0">
                <a:latin typeface="Calibri"/>
                <a:cs typeface="Calibri"/>
              </a:rPr>
              <a:t>i</a:t>
            </a:r>
            <a:r>
              <a:rPr sz="2200" b="1" spc="-35" dirty="0">
                <a:latin typeface="Calibri"/>
                <a:cs typeface="Calibri"/>
              </a:rPr>
              <a:t>n</a:t>
            </a:r>
            <a:r>
              <a:rPr sz="2200" b="1" spc="-25" dirty="0">
                <a:latin typeface="Calibri"/>
                <a:cs typeface="Calibri"/>
              </a:rPr>
              <a:t>t</a:t>
            </a:r>
            <a:r>
              <a:rPr sz="2200" b="1" spc="-10" dirty="0">
                <a:latin typeface="Calibri"/>
                <a:cs typeface="Calibri"/>
              </a:rPr>
              <a:t>é</a:t>
            </a:r>
            <a:r>
              <a:rPr sz="2200" b="1" spc="-45" dirty="0">
                <a:latin typeface="Calibri"/>
                <a:cs typeface="Calibri"/>
              </a:rPr>
              <a:t>r</a:t>
            </a:r>
            <a:r>
              <a:rPr sz="2200" b="1" spc="-5" dirty="0">
                <a:latin typeface="Calibri"/>
                <a:cs typeface="Calibri"/>
              </a:rPr>
              <a:t>a</a:t>
            </a:r>
            <a:r>
              <a:rPr sz="2200" b="1" spc="5" dirty="0">
                <a:latin typeface="Calibri"/>
                <a:cs typeface="Calibri"/>
              </a:rPr>
              <a:t>c</a:t>
            </a:r>
            <a:r>
              <a:rPr sz="2200" b="1" spc="-5" dirty="0">
                <a:latin typeface="Calibri"/>
                <a:cs typeface="Calibri"/>
              </a:rPr>
              <a:t>ti</a:t>
            </a:r>
            <a:r>
              <a:rPr sz="2200" b="1" spc="-20" dirty="0">
                <a:latin typeface="Calibri"/>
                <a:cs typeface="Calibri"/>
              </a:rPr>
              <a:t>o</a:t>
            </a:r>
            <a:r>
              <a:rPr sz="2200" b="1" spc="-5" dirty="0">
                <a:latin typeface="Calibri"/>
                <a:cs typeface="Calibri"/>
              </a:rPr>
              <a:t>ns</a:t>
            </a:r>
            <a:r>
              <a:rPr sz="2200" b="1" dirty="0">
                <a:latin typeface="Calibri"/>
                <a:cs typeface="Calibri"/>
              </a:rPr>
              <a:t>	d</a:t>
            </a:r>
            <a:r>
              <a:rPr sz="2200" b="1" spc="-10" dirty="0">
                <a:latin typeface="Calibri"/>
                <a:cs typeface="Calibri"/>
              </a:rPr>
              <a:t>e</a:t>
            </a:r>
            <a:r>
              <a:rPr sz="2200" b="1" spc="-5" dirty="0">
                <a:latin typeface="Calibri"/>
                <a:cs typeface="Calibri"/>
              </a:rPr>
              <a:t>s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5" dirty="0">
                <a:latin typeface="Calibri"/>
                <a:cs typeface="Calibri"/>
              </a:rPr>
              <a:t>pla</a:t>
            </a:r>
            <a:r>
              <a:rPr sz="2200" b="1" spc="-30" dirty="0">
                <a:latin typeface="Calibri"/>
                <a:cs typeface="Calibri"/>
              </a:rPr>
              <a:t>n</a:t>
            </a:r>
            <a:r>
              <a:rPr sz="2200" b="1" spc="-35" dirty="0">
                <a:latin typeface="Calibri"/>
                <a:cs typeface="Calibri"/>
              </a:rPr>
              <a:t>t</a:t>
            </a:r>
            <a:r>
              <a:rPr sz="2200" b="1" spc="-10" dirty="0">
                <a:latin typeface="Calibri"/>
                <a:cs typeface="Calibri"/>
              </a:rPr>
              <a:t>e</a:t>
            </a:r>
            <a:r>
              <a:rPr sz="2200" b="1" spc="-5" dirty="0">
                <a:latin typeface="Calibri"/>
                <a:cs typeface="Calibri"/>
              </a:rPr>
              <a:t>s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50" dirty="0">
                <a:latin typeface="Calibri"/>
                <a:cs typeface="Calibri"/>
              </a:rPr>
              <a:t>a</a:t>
            </a:r>
            <a:r>
              <a:rPr sz="2200" b="1" spc="-15" dirty="0">
                <a:latin typeface="Calibri"/>
                <a:cs typeface="Calibri"/>
              </a:rPr>
              <a:t>v</a:t>
            </a:r>
            <a:r>
              <a:rPr sz="2200" b="1" spc="-10" dirty="0">
                <a:latin typeface="Calibri"/>
                <a:cs typeface="Calibri"/>
              </a:rPr>
              <a:t>e</a:t>
            </a:r>
            <a:r>
              <a:rPr sz="2200" b="1" spc="-5" dirty="0">
                <a:latin typeface="Calibri"/>
                <a:cs typeface="Calibri"/>
              </a:rPr>
              <a:t>c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5" dirty="0">
                <a:latin typeface="Calibri"/>
                <a:cs typeface="Calibri"/>
              </a:rPr>
              <a:t>le</a:t>
            </a:r>
            <a:endParaRPr sz="22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</a:pP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milieu</a:t>
            </a:r>
            <a:r>
              <a:rPr sz="2200" b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000FF"/>
                </a:solidFill>
                <a:latin typeface="Calibri"/>
                <a:cs typeface="Calibri"/>
              </a:rPr>
              <a:t>naturel</a:t>
            </a:r>
            <a:r>
              <a:rPr sz="2200" b="1" spc="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et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les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00FF"/>
                </a:solidFill>
                <a:latin typeface="Calibri"/>
                <a:cs typeface="Calibri"/>
              </a:rPr>
              <a:t>populations</a:t>
            </a:r>
            <a:r>
              <a:rPr sz="2200" b="1" spc="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humaines</a:t>
            </a:r>
            <a:endParaRPr sz="2200">
              <a:latin typeface="Calibri"/>
              <a:cs typeface="Calibri"/>
            </a:endParaRPr>
          </a:p>
          <a:p>
            <a:pPr marL="2755900" marR="164465">
              <a:lnSpc>
                <a:spcPct val="100000"/>
              </a:lnSpc>
              <a:spcBef>
                <a:spcPts val="5"/>
              </a:spcBef>
            </a:pPr>
            <a:r>
              <a:rPr sz="2200" b="1" spc="-10" dirty="0">
                <a:solidFill>
                  <a:srgbClr val="CC0099"/>
                </a:solidFill>
                <a:latin typeface="Calibri"/>
                <a:cs typeface="Calibri"/>
              </a:rPr>
              <a:t>Adaptation</a:t>
            </a:r>
            <a:r>
              <a:rPr sz="2200" b="1" spc="25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CC0099"/>
                </a:solidFill>
                <a:latin typeface="Calibri"/>
                <a:cs typeface="Calibri"/>
              </a:rPr>
              <a:t>continue</a:t>
            </a:r>
            <a:r>
              <a:rPr sz="2200" b="1" spc="25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CC0099"/>
                </a:solidFill>
                <a:latin typeface="Calibri"/>
                <a:cs typeface="Calibri"/>
              </a:rPr>
              <a:t>et</a:t>
            </a:r>
            <a:r>
              <a:rPr sz="2200" b="1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CC0099"/>
                </a:solidFill>
                <a:latin typeface="Calibri"/>
                <a:cs typeface="Calibri"/>
              </a:rPr>
              <a:t>évolutive</a:t>
            </a:r>
            <a:r>
              <a:rPr sz="2200" b="1" spc="25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200" b="1" spc="-25" dirty="0">
                <a:solidFill>
                  <a:srgbClr val="CC0099"/>
                </a:solidFill>
                <a:latin typeface="Calibri"/>
                <a:cs typeface="Calibri"/>
              </a:rPr>
              <a:t>avec</a:t>
            </a:r>
            <a:r>
              <a:rPr sz="2200" b="1" spc="20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CC0099"/>
                </a:solidFill>
                <a:latin typeface="Calibri"/>
                <a:cs typeface="Calibri"/>
              </a:rPr>
              <a:t>les </a:t>
            </a:r>
            <a:r>
              <a:rPr sz="2200" b="1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CC0099"/>
                </a:solidFill>
                <a:latin typeface="Calibri"/>
                <a:cs typeface="Calibri"/>
              </a:rPr>
              <a:t>stress</a:t>
            </a:r>
            <a:r>
              <a:rPr sz="2200" b="1" spc="15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CC0099"/>
                </a:solidFill>
                <a:latin typeface="Calibri"/>
                <a:cs typeface="Calibri"/>
              </a:rPr>
              <a:t>biotiques,</a:t>
            </a:r>
            <a:r>
              <a:rPr sz="2200" b="1" spc="15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CC0099"/>
                </a:solidFill>
                <a:latin typeface="Calibri"/>
                <a:cs typeface="Calibri"/>
              </a:rPr>
              <a:t>abiotiques</a:t>
            </a:r>
            <a:r>
              <a:rPr sz="2200" b="1" spc="35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CC0099"/>
                </a:solidFill>
                <a:latin typeface="Calibri"/>
                <a:cs typeface="Calibri"/>
              </a:rPr>
              <a:t>et</a:t>
            </a:r>
            <a:r>
              <a:rPr sz="2200" b="1" spc="20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CC0099"/>
                </a:solidFill>
                <a:latin typeface="Calibri"/>
                <a:cs typeface="Calibri"/>
              </a:rPr>
              <a:t>anthropiques</a:t>
            </a:r>
            <a:r>
              <a:rPr sz="2200" b="1" spc="40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CC0099"/>
                </a:solidFill>
                <a:latin typeface="Calibri"/>
                <a:cs typeface="Calibri"/>
              </a:rPr>
              <a:t>et </a:t>
            </a:r>
            <a:r>
              <a:rPr sz="2200" b="1" spc="-484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CC0099"/>
                </a:solidFill>
                <a:latin typeface="Calibri"/>
                <a:cs typeface="Calibri"/>
              </a:rPr>
              <a:t>avec</a:t>
            </a:r>
            <a:r>
              <a:rPr sz="2200" b="1" spc="10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CC0099"/>
                </a:solidFill>
                <a:latin typeface="Calibri"/>
                <a:cs typeface="Calibri"/>
              </a:rPr>
              <a:t>le</a:t>
            </a:r>
            <a:r>
              <a:rPr sz="2200" b="1" spc="5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CC0099"/>
                </a:solidFill>
                <a:latin typeface="Calibri"/>
                <a:cs typeface="Calibri"/>
              </a:rPr>
              <a:t>savoir</a:t>
            </a:r>
            <a:r>
              <a:rPr sz="2200" b="1" spc="25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CC0099"/>
                </a:solidFill>
                <a:latin typeface="Calibri"/>
                <a:cs typeface="Calibri"/>
              </a:rPr>
              <a:t>faire</a:t>
            </a:r>
            <a:r>
              <a:rPr sz="2200" b="1" spc="25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CC0099"/>
                </a:solidFill>
                <a:latin typeface="Calibri"/>
                <a:cs typeface="Calibri"/>
              </a:rPr>
              <a:t>et</a:t>
            </a:r>
            <a:r>
              <a:rPr sz="2200" b="1" spc="5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CC0099"/>
                </a:solidFill>
                <a:latin typeface="Calibri"/>
                <a:cs typeface="Calibri"/>
              </a:rPr>
              <a:t>les</a:t>
            </a:r>
            <a:r>
              <a:rPr sz="2200" b="1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CC0099"/>
                </a:solidFill>
                <a:latin typeface="Calibri"/>
                <a:cs typeface="Calibri"/>
              </a:rPr>
              <a:t>pratiques</a:t>
            </a:r>
            <a:r>
              <a:rPr sz="2200" b="1" spc="20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CC0099"/>
                </a:solidFill>
                <a:latin typeface="Calibri"/>
                <a:cs typeface="Calibri"/>
              </a:rPr>
              <a:t>de </a:t>
            </a:r>
            <a:r>
              <a:rPr sz="2200" b="1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CC0099"/>
                </a:solidFill>
                <a:latin typeface="Calibri"/>
                <a:cs typeface="Calibri"/>
              </a:rPr>
              <a:t>sélection…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25871" y="4683633"/>
            <a:ext cx="57340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16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tis</a:t>
            </a:r>
            <a:r>
              <a:rPr sz="2200" b="1" spc="-15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u  </a:t>
            </a:r>
            <a:r>
              <a:rPr sz="2200" b="1" spc="-5" dirty="0">
                <a:latin typeface="Calibri"/>
                <a:cs typeface="Calibri"/>
              </a:rPr>
              <a:t>des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98896" y="4683633"/>
            <a:ext cx="288036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24485">
              <a:lnSpc>
                <a:spcPct val="100000"/>
              </a:lnSpc>
              <a:spcBef>
                <a:spcPts val="95"/>
              </a:spcBef>
              <a:tabLst>
                <a:tab pos="667385" algn="l"/>
                <a:tab pos="1343025" algn="l"/>
                <a:tab pos="1388745" algn="l"/>
                <a:tab pos="2406650" algn="l"/>
              </a:tabLst>
            </a:pPr>
            <a:r>
              <a:rPr sz="2200" b="1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oc</a:t>
            </a:r>
            <a:r>
              <a:rPr sz="2200" b="1" spc="5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al</a:t>
            </a:r>
            <a:r>
              <a:rPr sz="2200" b="1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2200" b="1" dirty="0">
                <a:latin typeface="Calibri"/>
                <a:cs typeface="Calibri"/>
              </a:rPr>
              <a:t>(</a:t>
            </a:r>
            <a:r>
              <a:rPr sz="2200" b="1" spc="-5" dirty="0">
                <a:latin typeface="Calibri"/>
                <a:cs typeface="Calibri"/>
              </a:rPr>
              <a:t>agricul</a:t>
            </a:r>
            <a:r>
              <a:rPr sz="2200" b="1" spc="-35" dirty="0">
                <a:latin typeface="Calibri"/>
                <a:cs typeface="Calibri"/>
              </a:rPr>
              <a:t>t</a:t>
            </a:r>
            <a:r>
              <a:rPr sz="2200" b="1" spc="-10" dirty="0">
                <a:latin typeface="Calibri"/>
                <a:cs typeface="Calibri"/>
              </a:rPr>
              <a:t>e</a:t>
            </a:r>
            <a:r>
              <a:rPr sz="2200" b="1" dirty="0">
                <a:latin typeface="Calibri"/>
                <a:cs typeface="Calibri"/>
              </a:rPr>
              <a:t>u</a:t>
            </a:r>
            <a:r>
              <a:rPr sz="2200" b="1" spc="-35" dirty="0">
                <a:latin typeface="Calibri"/>
                <a:cs typeface="Calibri"/>
              </a:rPr>
              <a:t>r</a:t>
            </a:r>
            <a:r>
              <a:rPr sz="2200" b="1" spc="-5" dirty="0">
                <a:latin typeface="Calibri"/>
                <a:cs typeface="Calibri"/>
              </a:rPr>
              <a:t>s,  </a:t>
            </a:r>
            <a:r>
              <a:rPr sz="2200" b="1" dirty="0">
                <a:latin typeface="Calibri"/>
                <a:cs typeface="Calibri"/>
              </a:rPr>
              <a:t>RP</a:t>
            </a:r>
            <a:r>
              <a:rPr sz="2200" b="1" spc="-5" dirty="0">
                <a:latin typeface="Calibri"/>
                <a:cs typeface="Calibri"/>
              </a:rPr>
              <a:t>G</a:t>
            </a:r>
            <a:r>
              <a:rPr sz="2200" b="1" dirty="0">
                <a:latin typeface="Calibri"/>
                <a:cs typeface="Calibri"/>
              </a:rPr>
              <a:t>	p</a:t>
            </a:r>
            <a:r>
              <a:rPr sz="2200" b="1" spc="-5" dirty="0">
                <a:latin typeface="Calibri"/>
                <a:cs typeface="Calibri"/>
              </a:rPr>
              <a:t>o</a:t>
            </a:r>
            <a:r>
              <a:rPr sz="2200" b="1" spc="-15" dirty="0">
                <a:latin typeface="Calibri"/>
                <a:cs typeface="Calibri"/>
              </a:rPr>
              <a:t>u</a:t>
            </a:r>
            <a:r>
              <a:rPr sz="2200" b="1" spc="-5" dirty="0">
                <a:latin typeface="Calibri"/>
                <a:cs typeface="Calibri"/>
              </a:rPr>
              <a:t>r</a:t>
            </a:r>
            <a:r>
              <a:rPr sz="2200" b="1" dirty="0">
                <a:latin typeface="Calibri"/>
                <a:cs typeface="Calibri"/>
              </a:rPr>
              <a:t>		</a:t>
            </a:r>
            <a:r>
              <a:rPr sz="2200" b="1" spc="-5" dirty="0">
                <a:latin typeface="Calibri"/>
                <a:cs typeface="Calibri"/>
              </a:rPr>
              <a:t>as</a:t>
            </a:r>
            <a:r>
              <a:rPr sz="2200" b="1" spc="5" dirty="0">
                <a:latin typeface="Calibri"/>
                <a:cs typeface="Calibri"/>
              </a:rPr>
              <a:t>s</a:t>
            </a:r>
            <a:r>
              <a:rPr sz="2200" b="1" spc="-5" dirty="0">
                <a:latin typeface="Calibri"/>
                <a:cs typeface="Calibri"/>
              </a:rPr>
              <a:t>u</a:t>
            </a:r>
            <a:r>
              <a:rPr sz="2200" b="1" spc="-30" dirty="0">
                <a:latin typeface="Calibri"/>
                <a:cs typeface="Calibri"/>
              </a:rPr>
              <a:t>r</a:t>
            </a:r>
            <a:r>
              <a:rPr sz="2200" b="1" spc="5" dirty="0">
                <a:latin typeface="Calibri"/>
                <a:cs typeface="Calibri"/>
              </a:rPr>
              <a:t>e</a:t>
            </a:r>
            <a:r>
              <a:rPr sz="2200" b="1" spc="-5" dirty="0">
                <a:latin typeface="Calibri"/>
                <a:cs typeface="Calibri"/>
              </a:rPr>
              <a:t>r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5" dirty="0">
                <a:latin typeface="Calibri"/>
                <a:cs typeface="Calibri"/>
              </a:rPr>
              <a:t>le</a:t>
            </a:r>
            <a:r>
              <a:rPr sz="2200" b="1" dirty="0">
                <a:latin typeface="Calibri"/>
                <a:cs typeface="Calibri"/>
              </a:rPr>
              <a:t>u</a:t>
            </a:r>
            <a:r>
              <a:rPr sz="2200" b="1" spc="-5" dirty="0">
                <a:latin typeface="Calibri"/>
                <a:cs typeface="Calibri"/>
              </a:rPr>
              <a:t>r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88744" y="4683633"/>
            <a:ext cx="3792220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48309" algn="l"/>
                <a:tab pos="1840864" algn="l"/>
                <a:tab pos="1906905" algn="l"/>
                <a:tab pos="2559050" algn="l"/>
                <a:tab pos="2935605" algn="l"/>
                <a:tab pos="3399154" algn="l"/>
              </a:tabLst>
            </a:pPr>
            <a:r>
              <a:rPr sz="2200" b="1" spc="-5" dirty="0">
                <a:latin typeface="Calibri"/>
                <a:cs typeface="Calibri"/>
              </a:rPr>
              <a:t>-	</a:t>
            </a:r>
            <a:r>
              <a:rPr sz="2200" b="1" spc="-10" dirty="0">
                <a:latin typeface="Calibri"/>
                <a:cs typeface="Calibri"/>
              </a:rPr>
              <a:t>Nécessité		d’intégrer	</a:t>
            </a:r>
            <a:r>
              <a:rPr sz="2200" b="1" spc="5" dirty="0">
                <a:latin typeface="Calibri"/>
                <a:cs typeface="Calibri"/>
              </a:rPr>
              <a:t>le 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ass</a:t>
            </a:r>
            <a:r>
              <a:rPr sz="2200" b="1" spc="-20" dirty="0">
                <a:latin typeface="Calibri"/>
                <a:cs typeface="Calibri"/>
              </a:rPr>
              <a:t>o</a:t>
            </a:r>
            <a:r>
              <a:rPr sz="2200" b="1" spc="-10" dirty="0">
                <a:latin typeface="Calibri"/>
                <a:cs typeface="Calibri"/>
              </a:rPr>
              <a:t>ci</a:t>
            </a:r>
            <a:r>
              <a:rPr sz="2200" b="1" spc="-30" dirty="0">
                <a:latin typeface="Calibri"/>
                <a:cs typeface="Calibri"/>
              </a:rPr>
              <a:t>a</a:t>
            </a:r>
            <a:r>
              <a:rPr sz="2200" b="1" spc="-5" dirty="0">
                <a:latin typeface="Calibri"/>
                <a:cs typeface="Calibri"/>
              </a:rPr>
              <a:t>ti</a:t>
            </a:r>
            <a:r>
              <a:rPr sz="2200" b="1" spc="-20" dirty="0">
                <a:latin typeface="Calibri"/>
                <a:cs typeface="Calibri"/>
              </a:rPr>
              <a:t>o</a:t>
            </a:r>
            <a:r>
              <a:rPr sz="2200" b="1" spc="-5" dirty="0">
                <a:latin typeface="Calibri"/>
                <a:cs typeface="Calibri"/>
              </a:rPr>
              <a:t>n</a:t>
            </a:r>
            <a:r>
              <a:rPr sz="2200" b="1" spc="-10" dirty="0">
                <a:latin typeface="Calibri"/>
                <a:cs typeface="Calibri"/>
              </a:rPr>
              <a:t>s…</a:t>
            </a:r>
            <a:r>
              <a:rPr sz="2200" b="1" spc="-5" dirty="0">
                <a:latin typeface="Calibri"/>
                <a:cs typeface="Calibri"/>
              </a:rPr>
              <a:t>)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5" dirty="0">
                <a:latin typeface="Calibri"/>
                <a:cs typeface="Calibri"/>
              </a:rPr>
              <a:t>dans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5" dirty="0">
                <a:latin typeface="Calibri"/>
                <a:cs typeface="Calibri"/>
              </a:rPr>
              <a:t>la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30" dirty="0">
                <a:latin typeface="Calibri"/>
                <a:cs typeface="Calibri"/>
              </a:rPr>
              <a:t>g</a:t>
            </a:r>
            <a:r>
              <a:rPr sz="2200" b="1" spc="-10" dirty="0">
                <a:latin typeface="Calibri"/>
                <a:cs typeface="Calibri"/>
              </a:rPr>
              <a:t>e</a:t>
            </a:r>
            <a:r>
              <a:rPr sz="2200" b="1" spc="-20" dirty="0">
                <a:latin typeface="Calibri"/>
                <a:cs typeface="Calibri"/>
              </a:rPr>
              <a:t>s</a:t>
            </a:r>
            <a:r>
              <a:rPr sz="2200" b="1" spc="-5" dirty="0">
                <a:latin typeface="Calibri"/>
                <a:cs typeface="Calibri"/>
              </a:rPr>
              <a:t>ti</a:t>
            </a:r>
            <a:r>
              <a:rPr sz="2200" b="1" spc="-20" dirty="0">
                <a:latin typeface="Calibri"/>
                <a:cs typeface="Calibri"/>
              </a:rPr>
              <a:t>o</a:t>
            </a:r>
            <a:r>
              <a:rPr sz="2200" b="1" spc="-5" dirty="0">
                <a:latin typeface="Calibri"/>
                <a:cs typeface="Calibri"/>
              </a:rPr>
              <a:t>n  </a:t>
            </a:r>
            <a:r>
              <a:rPr sz="2200" b="1" spc="-20" dirty="0">
                <a:latin typeface="Calibri"/>
                <a:cs typeface="Calibri"/>
              </a:rPr>
              <a:t>régénération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47217" y="156209"/>
            <a:ext cx="3094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2-2-</a:t>
            </a:r>
            <a:r>
              <a:rPr sz="2400" spc="-25" dirty="0"/>
              <a:t> </a:t>
            </a:r>
            <a:r>
              <a:rPr sz="2400" spc="-5" dirty="0"/>
              <a:t>Conservation</a:t>
            </a:r>
            <a:r>
              <a:rPr sz="2400" spc="-30" dirty="0"/>
              <a:t> </a:t>
            </a:r>
            <a:r>
              <a:rPr sz="2400" i="1" dirty="0">
                <a:latin typeface="Calibri"/>
                <a:cs typeface="Calibri"/>
              </a:rPr>
              <a:t>in</a:t>
            </a:r>
            <a:r>
              <a:rPr sz="2400" i="1" spc="-3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situ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15454" y="2130627"/>
            <a:ext cx="500380" cy="171450"/>
          </a:xfrm>
          <a:custGeom>
            <a:avLst/>
            <a:gdLst/>
            <a:ahLst/>
            <a:cxnLst/>
            <a:rect l="l" t="t" r="r" b="b"/>
            <a:pathLst>
              <a:path w="500380" h="171450">
                <a:moveTo>
                  <a:pt x="391844" y="104848"/>
                </a:moveTo>
                <a:lnTo>
                  <a:pt x="338353" y="135814"/>
                </a:lnTo>
                <a:lnTo>
                  <a:pt x="332685" y="140793"/>
                </a:lnTo>
                <a:lnTo>
                  <a:pt x="329490" y="147355"/>
                </a:lnTo>
                <a:lnTo>
                  <a:pt x="328993" y="154656"/>
                </a:lnTo>
                <a:lnTo>
                  <a:pt x="331419" y="161849"/>
                </a:lnTo>
                <a:lnTo>
                  <a:pt x="336428" y="167530"/>
                </a:lnTo>
                <a:lnTo>
                  <a:pt x="342992" y="170723"/>
                </a:lnTo>
                <a:lnTo>
                  <a:pt x="350275" y="171225"/>
                </a:lnTo>
                <a:lnTo>
                  <a:pt x="357441" y="168834"/>
                </a:lnTo>
                <a:lnTo>
                  <a:pt x="467537" y="105080"/>
                </a:lnTo>
                <a:lnTo>
                  <a:pt x="462356" y="105080"/>
                </a:lnTo>
                <a:lnTo>
                  <a:pt x="391844" y="104848"/>
                </a:lnTo>
                <a:close/>
              </a:path>
              <a:path w="500380" h="171450">
                <a:moveTo>
                  <a:pt x="424618" y="85875"/>
                </a:moveTo>
                <a:lnTo>
                  <a:pt x="391844" y="104848"/>
                </a:lnTo>
                <a:lnTo>
                  <a:pt x="462356" y="105080"/>
                </a:lnTo>
                <a:lnTo>
                  <a:pt x="462364" y="102413"/>
                </a:lnTo>
                <a:lnTo>
                  <a:pt x="452755" y="102413"/>
                </a:lnTo>
                <a:lnTo>
                  <a:pt x="424618" y="85875"/>
                </a:lnTo>
                <a:close/>
              </a:path>
              <a:path w="500380" h="171450">
                <a:moveTo>
                  <a:pt x="350823" y="0"/>
                </a:moveTo>
                <a:lnTo>
                  <a:pt x="343533" y="464"/>
                </a:lnTo>
                <a:lnTo>
                  <a:pt x="336945" y="3643"/>
                </a:lnTo>
                <a:lnTo>
                  <a:pt x="331901" y="9322"/>
                </a:lnTo>
                <a:lnTo>
                  <a:pt x="329434" y="16444"/>
                </a:lnTo>
                <a:lnTo>
                  <a:pt x="329885" y="23721"/>
                </a:lnTo>
                <a:lnTo>
                  <a:pt x="333037" y="30307"/>
                </a:lnTo>
                <a:lnTo>
                  <a:pt x="338670" y="35357"/>
                </a:lnTo>
                <a:lnTo>
                  <a:pt x="392077" y="66748"/>
                </a:lnTo>
                <a:lnTo>
                  <a:pt x="462470" y="66980"/>
                </a:lnTo>
                <a:lnTo>
                  <a:pt x="462356" y="105080"/>
                </a:lnTo>
                <a:lnTo>
                  <a:pt x="467537" y="105080"/>
                </a:lnTo>
                <a:lnTo>
                  <a:pt x="500214" y="86157"/>
                </a:lnTo>
                <a:lnTo>
                  <a:pt x="357974" y="2464"/>
                </a:lnTo>
                <a:lnTo>
                  <a:pt x="350823" y="0"/>
                </a:lnTo>
                <a:close/>
              </a:path>
              <a:path w="500380" h="171450">
                <a:moveTo>
                  <a:pt x="126" y="65456"/>
                </a:moveTo>
                <a:lnTo>
                  <a:pt x="0" y="103556"/>
                </a:lnTo>
                <a:lnTo>
                  <a:pt x="391844" y="104848"/>
                </a:lnTo>
                <a:lnTo>
                  <a:pt x="424618" y="85875"/>
                </a:lnTo>
                <a:lnTo>
                  <a:pt x="392077" y="66748"/>
                </a:lnTo>
                <a:lnTo>
                  <a:pt x="126" y="65456"/>
                </a:lnTo>
                <a:close/>
              </a:path>
              <a:path w="500380" h="171450">
                <a:moveTo>
                  <a:pt x="452869" y="69520"/>
                </a:moveTo>
                <a:lnTo>
                  <a:pt x="424618" y="85875"/>
                </a:lnTo>
                <a:lnTo>
                  <a:pt x="452755" y="102413"/>
                </a:lnTo>
                <a:lnTo>
                  <a:pt x="452869" y="69520"/>
                </a:lnTo>
                <a:close/>
              </a:path>
              <a:path w="500380" h="171450">
                <a:moveTo>
                  <a:pt x="462462" y="69520"/>
                </a:moveTo>
                <a:lnTo>
                  <a:pt x="452869" y="69520"/>
                </a:lnTo>
                <a:lnTo>
                  <a:pt x="452755" y="102413"/>
                </a:lnTo>
                <a:lnTo>
                  <a:pt x="462364" y="102413"/>
                </a:lnTo>
                <a:lnTo>
                  <a:pt x="462462" y="69520"/>
                </a:lnTo>
                <a:close/>
              </a:path>
              <a:path w="500380" h="171450">
                <a:moveTo>
                  <a:pt x="392077" y="66748"/>
                </a:moveTo>
                <a:lnTo>
                  <a:pt x="424618" y="85875"/>
                </a:lnTo>
                <a:lnTo>
                  <a:pt x="452869" y="69520"/>
                </a:lnTo>
                <a:lnTo>
                  <a:pt x="462462" y="69520"/>
                </a:lnTo>
                <a:lnTo>
                  <a:pt x="462470" y="66980"/>
                </a:lnTo>
                <a:lnTo>
                  <a:pt x="392077" y="6674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71750" y="3488511"/>
            <a:ext cx="500380" cy="171450"/>
          </a:xfrm>
          <a:custGeom>
            <a:avLst/>
            <a:gdLst/>
            <a:ahLst/>
            <a:cxnLst/>
            <a:rect l="l" t="t" r="r" b="b"/>
            <a:pathLst>
              <a:path w="500380" h="171450">
                <a:moveTo>
                  <a:pt x="391777" y="104848"/>
                </a:moveTo>
                <a:lnTo>
                  <a:pt x="338327" y="135814"/>
                </a:lnTo>
                <a:lnTo>
                  <a:pt x="332646" y="140793"/>
                </a:lnTo>
                <a:lnTo>
                  <a:pt x="329453" y="147355"/>
                </a:lnTo>
                <a:lnTo>
                  <a:pt x="328951" y="154656"/>
                </a:lnTo>
                <a:lnTo>
                  <a:pt x="331343" y="161849"/>
                </a:lnTo>
                <a:lnTo>
                  <a:pt x="336375" y="167530"/>
                </a:lnTo>
                <a:lnTo>
                  <a:pt x="342931" y="170723"/>
                </a:lnTo>
                <a:lnTo>
                  <a:pt x="350202" y="171225"/>
                </a:lnTo>
                <a:lnTo>
                  <a:pt x="357377" y="168834"/>
                </a:lnTo>
                <a:lnTo>
                  <a:pt x="467285" y="105080"/>
                </a:lnTo>
                <a:lnTo>
                  <a:pt x="462280" y="105080"/>
                </a:lnTo>
                <a:lnTo>
                  <a:pt x="391777" y="104848"/>
                </a:lnTo>
                <a:close/>
              </a:path>
              <a:path w="500380" h="171450">
                <a:moveTo>
                  <a:pt x="424561" y="85854"/>
                </a:moveTo>
                <a:lnTo>
                  <a:pt x="391777" y="104848"/>
                </a:lnTo>
                <a:lnTo>
                  <a:pt x="462280" y="105080"/>
                </a:lnTo>
                <a:lnTo>
                  <a:pt x="462288" y="102413"/>
                </a:lnTo>
                <a:lnTo>
                  <a:pt x="452755" y="102413"/>
                </a:lnTo>
                <a:lnTo>
                  <a:pt x="424561" y="85854"/>
                </a:lnTo>
                <a:close/>
              </a:path>
              <a:path w="500380" h="171450">
                <a:moveTo>
                  <a:pt x="350764" y="0"/>
                </a:moveTo>
                <a:lnTo>
                  <a:pt x="343487" y="464"/>
                </a:lnTo>
                <a:lnTo>
                  <a:pt x="336901" y="3643"/>
                </a:lnTo>
                <a:lnTo>
                  <a:pt x="331850" y="9322"/>
                </a:lnTo>
                <a:lnTo>
                  <a:pt x="329384" y="16444"/>
                </a:lnTo>
                <a:lnTo>
                  <a:pt x="329834" y="23721"/>
                </a:lnTo>
                <a:lnTo>
                  <a:pt x="332976" y="30307"/>
                </a:lnTo>
                <a:lnTo>
                  <a:pt x="338581" y="35357"/>
                </a:lnTo>
                <a:lnTo>
                  <a:pt x="392030" y="66748"/>
                </a:lnTo>
                <a:lnTo>
                  <a:pt x="462406" y="66980"/>
                </a:lnTo>
                <a:lnTo>
                  <a:pt x="462280" y="105080"/>
                </a:lnTo>
                <a:lnTo>
                  <a:pt x="467285" y="105080"/>
                </a:lnTo>
                <a:lnTo>
                  <a:pt x="500125" y="86030"/>
                </a:lnTo>
                <a:lnTo>
                  <a:pt x="357886" y="2464"/>
                </a:lnTo>
                <a:lnTo>
                  <a:pt x="350764" y="0"/>
                </a:lnTo>
                <a:close/>
              </a:path>
              <a:path w="500380" h="171450">
                <a:moveTo>
                  <a:pt x="0" y="65456"/>
                </a:moveTo>
                <a:lnTo>
                  <a:pt x="0" y="103556"/>
                </a:lnTo>
                <a:lnTo>
                  <a:pt x="391777" y="104848"/>
                </a:lnTo>
                <a:lnTo>
                  <a:pt x="424561" y="85854"/>
                </a:lnTo>
                <a:lnTo>
                  <a:pt x="392030" y="66748"/>
                </a:lnTo>
                <a:lnTo>
                  <a:pt x="0" y="65456"/>
                </a:lnTo>
                <a:close/>
              </a:path>
              <a:path w="500380" h="171450">
                <a:moveTo>
                  <a:pt x="452755" y="69520"/>
                </a:moveTo>
                <a:lnTo>
                  <a:pt x="424561" y="85854"/>
                </a:lnTo>
                <a:lnTo>
                  <a:pt x="452755" y="102413"/>
                </a:lnTo>
                <a:lnTo>
                  <a:pt x="452755" y="69520"/>
                </a:lnTo>
                <a:close/>
              </a:path>
              <a:path w="500380" h="171450">
                <a:moveTo>
                  <a:pt x="462398" y="69520"/>
                </a:moveTo>
                <a:lnTo>
                  <a:pt x="452755" y="69520"/>
                </a:lnTo>
                <a:lnTo>
                  <a:pt x="452755" y="102413"/>
                </a:lnTo>
                <a:lnTo>
                  <a:pt x="462288" y="102413"/>
                </a:lnTo>
                <a:lnTo>
                  <a:pt x="462398" y="69520"/>
                </a:lnTo>
                <a:close/>
              </a:path>
              <a:path w="500380" h="171450">
                <a:moveTo>
                  <a:pt x="392030" y="66748"/>
                </a:moveTo>
                <a:lnTo>
                  <a:pt x="424561" y="85854"/>
                </a:lnTo>
                <a:lnTo>
                  <a:pt x="452755" y="69520"/>
                </a:lnTo>
                <a:lnTo>
                  <a:pt x="462398" y="69520"/>
                </a:lnTo>
                <a:lnTo>
                  <a:pt x="462406" y="66980"/>
                </a:lnTo>
                <a:lnTo>
                  <a:pt x="392030" y="66748"/>
                </a:lnTo>
                <a:close/>
              </a:path>
            </a:pathLst>
          </a:custGeom>
          <a:solidFill>
            <a:srgbClr val="CC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065" y="142113"/>
            <a:ext cx="7953375" cy="1963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3679" indent="-220979">
              <a:lnSpc>
                <a:spcPct val="100000"/>
              </a:lnSpc>
              <a:spcBef>
                <a:spcPts val="100"/>
              </a:spcBef>
              <a:buSzPct val="104347"/>
              <a:buChar char="•"/>
              <a:tabLst>
                <a:tab pos="233679" algn="l"/>
              </a:tabLst>
            </a:pPr>
            <a:r>
              <a:rPr sz="2300" b="1" spc="-10" dirty="0">
                <a:solidFill>
                  <a:srgbClr val="0000FF"/>
                </a:solidFill>
                <a:latin typeface="Calibri"/>
                <a:cs typeface="Calibri"/>
              </a:rPr>
              <a:t>Aires</a:t>
            </a:r>
            <a:r>
              <a:rPr sz="2300" b="1" spc="-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0000FF"/>
                </a:solidFill>
                <a:latin typeface="Calibri"/>
                <a:cs typeface="Calibri"/>
              </a:rPr>
              <a:t>protégées</a:t>
            </a:r>
            <a:endParaRPr sz="2300">
              <a:latin typeface="Calibri"/>
              <a:cs typeface="Calibri"/>
            </a:endParaRPr>
          </a:p>
          <a:p>
            <a:pPr marL="346075">
              <a:lnSpc>
                <a:spcPct val="100000"/>
              </a:lnSpc>
              <a:spcBef>
                <a:spcPts val="25"/>
              </a:spcBef>
              <a:tabLst>
                <a:tab pos="927100" algn="l"/>
              </a:tabLst>
            </a:pPr>
            <a:r>
              <a:rPr sz="2300" b="1" spc="-15" dirty="0">
                <a:solidFill>
                  <a:srgbClr val="0000FF"/>
                </a:solidFill>
                <a:latin typeface="Calibri"/>
                <a:cs typeface="Calibri"/>
              </a:rPr>
              <a:t>ex:	</a:t>
            </a:r>
            <a:r>
              <a:rPr sz="2300" b="1" dirty="0">
                <a:solidFill>
                  <a:srgbClr val="0000FF"/>
                </a:solidFill>
                <a:latin typeface="Calibri"/>
                <a:cs typeface="Calibri"/>
              </a:rPr>
              <a:t>-</a:t>
            </a:r>
            <a:r>
              <a:rPr sz="2300" b="1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300" b="1" spc="-20" dirty="0">
                <a:solidFill>
                  <a:srgbClr val="0000FF"/>
                </a:solidFill>
                <a:latin typeface="Calibri"/>
                <a:cs typeface="Calibri"/>
              </a:rPr>
              <a:t>Parcs</a:t>
            </a:r>
            <a:r>
              <a:rPr sz="2300" b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0000FF"/>
                </a:solidFill>
                <a:latin typeface="Calibri"/>
                <a:cs typeface="Calibri"/>
              </a:rPr>
              <a:t>naturels</a:t>
            </a:r>
            <a:r>
              <a:rPr sz="2300" b="1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(Bouhedma,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Boukornine,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Chaambi…)</a:t>
            </a:r>
            <a:endParaRPr sz="2000">
              <a:latin typeface="Calibri"/>
              <a:cs typeface="Calibri"/>
            </a:endParaRPr>
          </a:p>
          <a:p>
            <a:pPr marL="1082675" lvl="1" indent="-156210">
              <a:lnSpc>
                <a:spcPct val="100000"/>
              </a:lnSpc>
              <a:buChar char="-"/>
              <a:tabLst>
                <a:tab pos="1083310" algn="l"/>
              </a:tabLst>
            </a:pPr>
            <a:r>
              <a:rPr sz="2300" b="1" spc="-5" dirty="0">
                <a:solidFill>
                  <a:srgbClr val="0000FF"/>
                </a:solidFill>
                <a:latin typeface="Calibri"/>
                <a:cs typeface="Calibri"/>
              </a:rPr>
              <a:t>Réserves</a:t>
            </a:r>
            <a:r>
              <a:rPr sz="2300" b="1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0000FF"/>
                </a:solidFill>
                <a:latin typeface="Calibri"/>
                <a:cs typeface="Calibri"/>
              </a:rPr>
              <a:t>naturelles</a:t>
            </a:r>
            <a:r>
              <a:rPr sz="2300" b="1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(Sebkhat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Kelbia, </a:t>
            </a:r>
            <a:r>
              <a:rPr sz="2000" b="1" dirty="0">
                <a:latin typeface="Calibri"/>
                <a:cs typeface="Calibri"/>
              </a:rPr>
              <a:t>Ile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chikly…)</a:t>
            </a:r>
            <a:endParaRPr sz="2000">
              <a:latin typeface="Calibri"/>
              <a:cs typeface="Calibri"/>
            </a:endParaRPr>
          </a:p>
          <a:p>
            <a:pPr marL="1082675" lvl="1" indent="-156210">
              <a:lnSpc>
                <a:spcPct val="100000"/>
              </a:lnSpc>
              <a:spcBef>
                <a:spcPts val="5"/>
              </a:spcBef>
              <a:buChar char="-"/>
              <a:tabLst>
                <a:tab pos="1083310" algn="l"/>
              </a:tabLst>
            </a:pPr>
            <a:r>
              <a:rPr sz="2300" b="1" spc="-5" dirty="0">
                <a:solidFill>
                  <a:srgbClr val="0000FF"/>
                </a:solidFill>
                <a:latin typeface="Calibri"/>
                <a:cs typeface="Calibri"/>
              </a:rPr>
              <a:t>Réserves</a:t>
            </a:r>
            <a:r>
              <a:rPr sz="2300" b="1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0000FF"/>
                </a:solidFill>
                <a:latin typeface="Calibri"/>
                <a:cs typeface="Calibri"/>
              </a:rPr>
              <a:t>de</a:t>
            </a:r>
            <a:r>
              <a:rPr sz="2300" b="1" spc="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0000FF"/>
                </a:solidFill>
                <a:latin typeface="Calibri"/>
                <a:cs typeface="Calibri"/>
              </a:rPr>
              <a:t>la</a:t>
            </a:r>
            <a:r>
              <a:rPr sz="2300" b="1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0000FF"/>
                </a:solidFill>
                <a:latin typeface="Calibri"/>
                <a:cs typeface="Calibri"/>
              </a:rPr>
              <a:t>biosphère</a:t>
            </a:r>
            <a:r>
              <a:rPr sz="2300" b="1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0000FF"/>
                </a:solidFill>
                <a:latin typeface="Calibri"/>
                <a:cs typeface="Calibri"/>
              </a:rPr>
              <a:t>(</a:t>
            </a:r>
            <a:r>
              <a:rPr sz="2300" b="1" i="1" spc="-10" dirty="0">
                <a:solidFill>
                  <a:srgbClr val="0000FF"/>
                </a:solidFill>
                <a:latin typeface="Calibri"/>
                <a:cs typeface="Calibri"/>
              </a:rPr>
              <a:t>UNESCO</a:t>
            </a:r>
            <a:r>
              <a:rPr sz="2300" b="1" spc="-10" dirty="0">
                <a:solidFill>
                  <a:srgbClr val="0000FF"/>
                </a:solidFill>
                <a:latin typeface="Calibri"/>
                <a:cs typeface="Calibri"/>
              </a:rPr>
              <a:t>) </a:t>
            </a:r>
            <a:r>
              <a:rPr sz="2000" b="1" spc="-15" dirty="0">
                <a:latin typeface="Calibri"/>
                <a:cs typeface="Calibri"/>
              </a:rPr>
              <a:t>(Zembra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&amp; </a:t>
            </a:r>
            <a:r>
              <a:rPr sz="2000" b="1" spc="-15" dirty="0">
                <a:latin typeface="Calibri"/>
                <a:cs typeface="Calibri"/>
              </a:rPr>
              <a:t>Zembretta…)</a:t>
            </a:r>
            <a:endParaRPr sz="2000">
              <a:latin typeface="Calibri"/>
              <a:cs typeface="Calibri"/>
            </a:endParaRPr>
          </a:p>
          <a:p>
            <a:pPr marL="233679" indent="-220979">
              <a:lnSpc>
                <a:spcPct val="100000"/>
              </a:lnSpc>
              <a:spcBef>
                <a:spcPts val="1305"/>
              </a:spcBef>
              <a:buChar char="•"/>
              <a:tabLst>
                <a:tab pos="233679" algn="l"/>
                <a:tab pos="3375025" algn="l"/>
              </a:tabLst>
            </a:pP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Conservation</a:t>
            </a:r>
            <a:r>
              <a:rPr sz="2400" b="1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C0099"/>
                </a:solidFill>
                <a:latin typeface="Calibri"/>
                <a:cs typeface="Calibri"/>
              </a:rPr>
              <a:t>à </a:t>
            </a:r>
            <a:r>
              <a:rPr sz="2400" b="1" spc="-5" dirty="0">
                <a:solidFill>
                  <a:srgbClr val="CC0099"/>
                </a:solidFill>
                <a:latin typeface="Calibri"/>
                <a:cs typeface="Calibri"/>
              </a:rPr>
              <a:t>la</a:t>
            </a:r>
            <a:r>
              <a:rPr sz="2400" b="1" spc="5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C0099"/>
                </a:solidFill>
                <a:latin typeface="Calibri"/>
                <a:cs typeface="Calibri"/>
              </a:rPr>
              <a:t>ferme	</a:t>
            </a:r>
            <a:r>
              <a:rPr sz="2300" b="1" dirty="0">
                <a:solidFill>
                  <a:srgbClr val="CC0099"/>
                </a:solidFill>
                <a:latin typeface="Calibri"/>
                <a:cs typeface="Calibri"/>
              </a:rPr>
              <a:t>(</a:t>
            </a:r>
            <a:r>
              <a:rPr sz="2300" b="1" i="1" dirty="0">
                <a:solidFill>
                  <a:srgbClr val="CC0099"/>
                </a:solidFill>
                <a:latin typeface="Calibri"/>
                <a:cs typeface="Calibri"/>
              </a:rPr>
              <a:t>on</a:t>
            </a:r>
            <a:r>
              <a:rPr sz="2300" b="1" i="1" spc="-15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300" b="1" i="1" spc="-5" dirty="0">
                <a:solidFill>
                  <a:srgbClr val="CC0099"/>
                </a:solidFill>
                <a:latin typeface="Calibri"/>
                <a:cs typeface="Calibri"/>
              </a:rPr>
              <a:t>farm</a:t>
            </a:r>
            <a:r>
              <a:rPr sz="2300" b="1" i="1" spc="-25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300" b="1" i="1" spc="-5" dirty="0">
                <a:solidFill>
                  <a:srgbClr val="CC0099"/>
                </a:solidFill>
                <a:latin typeface="Calibri"/>
                <a:cs typeface="Calibri"/>
              </a:rPr>
              <a:t>conservation</a:t>
            </a:r>
            <a:r>
              <a:rPr sz="2300" b="1" spc="-5" dirty="0">
                <a:solidFill>
                  <a:srgbClr val="CC0099"/>
                </a:solidFill>
                <a:latin typeface="Calibri"/>
                <a:cs typeface="Calibri"/>
              </a:rPr>
              <a:t>)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4715" y="2205227"/>
            <a:ext cx="8353425" cy="1153795"/>
          </a:xfrm>
          <a:prstGeom prst="rect">
            <a:avLst/>
          </a:prstGeom>
          <a:solidFill>
            <a:srgbClr val="DBEDF4"/>
          </a:solidFill>
          <a:ln w="12700">
            <a:solidFill>
              <a:srgbClr val="4F81BC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211454" marR="203835" algn="ctr">
              <a:lnSpc>
                <a:spcPct val="100000"/>
              </a:lnSpc>
              <a:spcBef>
                <a:spcPts val="204"/>
              </a:spcBef>
            </a:pPr>
            <a:r>
              <a:rPr sz="2300" b="1" spc="-5" dirty="0">
                <a:solidFill>
                  <a:srgbClr val="CC0099"/>
                </a:solidFill>
                <a:latin typeface="Calibri"/>
                <a:cs typeface="Calibri"/>
              </a:rPr>
              <a:t>Conservation </a:t>
            </a:r>
            <a:r>
              <a:rPr sz="2300" b="1" i="1" dirty="0">
                <a:solidFill>
                  <a:srgbClr val="CC0099"/>
                </a:solidFill>
                <a:latin typeface="Calibri"/>
                <a:cs typeface="Calibri"/>
              </a:rPr>
              <a:t>in </a:t>
            </a:r>
            <a:r>
              <a:rPr sz="2300" b="1" i="1" spc="-5" dirty="0">
                <a:solidFill>
                  <a:srgbClr val="CC0099"/>
                </a:solidFill>
                <a:latin typeface="Calibri"/>
                <a:cs typeface="Calibri"/>
              </a:rPr>
              <a:t>situ </a:t>
            </a:r>
            <a:r>
              <a:rPr sz="2300" b="1" dirty="0">
                <a:solidFill>
                  <a:srgbClr val="CC0099"/>
                </a:solidFill>
                <a:latin typeface="Calibri"/>
                <a:cs typeface="Calibri"/>
              </a:rPr>
              <a:t>: </a:t>
            </a:r>
            <a:r>
              <a:rPr sz="2300" b="1" dirty="0">
                <a:latin typeface="Calibri"/>
                <a:cs typeface="Calibri"/>
              </a:rPr>
              <a:t>"… dans le </a:t>
            </a:r>
            <a:r>
              <a:rPr sz="2300" b="1" spc="-5" dirty="0">
                <a:latin typeface="Calibri"/>
                <a:cs typeface="Calibri"/>
              </a:rPr>
              <a:t>cas </a:t>
            </a:r>
            <a:r>
              <a:rPr sz="2300" b="1" dirty="0">
                <a:latin typeface="Calibri"/>
                <a:cs typeface="Calibri"/>
              </a:rPr>
              <a:t>des </a:t>
            </a:r>
            <a:r>
              <a:rPr sz="2300" b="1" dirty="0">
                <a:solidFill>
                  <a:srgbClr val="CC0099"/>
                </a:solidFill>
                <a:latin typeface="Calibri"/>
                <a:cs typeface="Calibri"/>
              </a:rPr>
              <a:t>espèces </a:t>
            </a:r>
            <a:r>
              <a:rPr sz="2300" b="1" spc="-5" dirty="0">
                <a:solidFill>
                  <a:srgbClr val="CC0099"/>
                </a:solidFill>
                <a:latin typeface="Calibri"/>
                <a:cs typeface="Calibri"/>
              </a:rPr>
              <a:t>domestiquées </a:t>
            </a:r>
            <a:r>
              <a:rPr sz="2300" b="1" spc="-5" dirty="0">
                <a:latin typeface="Calibri"/>
                <a:cs typeface="Calibri"/>
              </a:rPr>
              <a:t>et </a:t>
            </a:r>
            <a:r>
              <a:rPr sz="2300" b="1" spc="-50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cultivées,</a:t>
            </a:r>
            <a:r>
              <a:rPr sz="2300" b="1" spc="-10" dirty="0"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CC0099"/>
                </a:solidFill>
                <a:latin typeface="Calibri"/>
                <a:cs typeface="Calibri"/>
              </a:rPr>
              <a:t>dans</a:t>
            </a:r>
            <a:r>
              <a:rPr sz="2300" b="1" spc="5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CC0099"/>
                </a:solidFill>
                <a:latin typeface="Calibri"/>
                <a:cs typeface="Calibri"/>
              </a:rPr>
              <a:t>le </a:t>
            </a:r>
            <a:r>
              <a:rPr sz="2300" b="1" spc="-5" dirty="0">
                <a:solidFill>
                  <a:srgbClr val="CC0099"/>
                </a:solidFill>
                <a:latin typeface="Calibri"/>
                <a:cs typeface="Calibri"/>
              </a:rPr>
              <a:t>milieu</a:t>
            </a:r>
            <a:r>
              <a:rPr sz="2300" b="1" spc="5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CC0099"/>
                </a:solidFill>
                <a:latin typeface="Calibri"/>
                <a:cs typeface="Calibri"/>
              </a:rPr>
              <a:t>où</a:t>
            </a:r>
            <a:r>
              <a:rPr sz="2300" b="1" spc="5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CC0099"/>
                </a:solidFill>
                <a:latin typeface="Calibri"/>
                <a:cs typeface="Calibri"/>
              </a:rPr>
              <a:t>se</a:t>
            </a:r>
            <a:r>
              <a:rPr sz="2300" b="1" spc="10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CC0099"/>
                </a:solidFill>
                <a:latin typeface="Calibri"/>
                <a:cs typeface="Calibri"/>
              </a:rPr>
              <a:t>sont</a:t>
            </a:r>
            <a:r>
              <a:rPr sz="2300" b="1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CC0099"/>
                </a:solidFill>
                <a:latin typeface="Calibri"/>
                <a:cs typeface="Calibri"/>
              </a:rPr>
              <a:t>développés</a:t>
            </a:r>
            <a:r>
              <a:rPr sz="2300" b="1" spc="-10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CC0099"/>
                </a:solidFill>
                <a:latin typeface="Calibri"/>
                <a:cs typeface="Calibri"/>
              </a:rPr>
              <a:t>leurs</a:t>
            </a:r>
            <a:r>
              <a:rPr sz="2300" b="1" spc="-15" dirty="0">
                <a:solidFill>
                  <a:srgbClr val="CC0099"/>
                </a:solidFill>
                <a:latin typeface="Calibri"/>
                <a:cs typeface="Calibri"/>
              </a:rPr>
              <a:t> caractères </a:t>
            </a:r>
            <a:r>
              <a:rPr sz="2300" b="1" spc="-10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distinctifs"</a:t>
            </a:r>
            <a:r>
              <a:rPr sz="2300" b="1" spc="-3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(CNU-DB)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50391" y="3442538"/>
            <a:ext cx="676275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latin typeface="Calibri"/>
                <a:cs typeface="Calibri"/>
              </a:rPr>
              <a:t>- -</a:t>
            </a:r>
            <a:r>
              <a:rPr sz="2300" b="1" spc="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- associer</a:t>
            </a:r>
            <a:r>
              <a:rPr sz="2300" b="1" spc="-15" dirty="0"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CC0099"/>
                </a:solidFill>
                <a:latin typeface="Calibri"/>
                <a:cs typeface="Calibri"/>
              </a:rPr>
              <a:t>conservation</a:t>
            </a:r>
            <a:r>
              <a:rPr sz="2300" b="1" spc="-5" dirty="0">
                <a:latin typeface="Calibri"/>
                <a:cs typeface="Calibri"/>
              </a:rPr>
              <a:t>,</a:t>
            </a:r>
            <a:r>
              <a:rPr sz="2300" b="1" spc="-20" dirty="0"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CC0099"/>
                </a:solidFill>
                <a:latin typeface="Calibri"/>
                <a:cs typeface="Calibri"/>
              </a:rPr>
              <a:t>utilisation</a:t>
            </a:r>
            <a:r>
              <a:rPr sz="2300" b="1" spc="-10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et</a:t>
            </a:r>
            <a:r>
              <a:rPr sz="2300" b="1" spc="5" dirty="0"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CC0099"/>
                </a:solidFill>
                <a:latin typeface="Calibri"/>
                <a:cs typeface="Calibri"/>
              </a:rPr>
              <a:t>développement</a:t>
            </a:r>
            <a:endParaRPr sz="23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0592" y="3945635"/>
            <a:ext cx="4066031" cy="272338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2917</Words>
  <Application>Microsoft Office PowerPoint</Application>
  <PresentationFormat>Affichage à l'écran (4:3)</PresentationFormat>
  <Paragraphs>412</Paragraphs>
  <Slides>42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49" baseType="lpstr">
      <vt:lpstr>NSimSun</vt:lpstr>
      <vt:lpstr>Arial</vt:lpstr>
      <vt:lpstr>Arial MT</vt:lpstr>
      <vt:lpstr>Calibri</vt:lpstr>
      <vt:lpstr>Segoe UI Black</vt:lpstr>
      <vt:lpstr>Times New Roman</vt:lpstr>
      <vt:lpstr>Office Theme</vt:lpstr>
      <vt:lpstr>Présentation PowerPoint</vt:lpstr>
      <vt:lpstr>I- Evaluation des ressources phytogénétiques</vt:lpstr>
      <vt:lpstr>Présentation PowerPoint</vt:lpstr>
      <vt:lpstr>- Caractéristiques (marqueurs) pomologiques</vt:lpstr>
      <vt:lpstr>- Marqueurs biochimiques</vt:lpstr>
      <vt:lpstr>Exemples :</vt:lpstr>
      <vt:lpstr>II- Techniques de conservation des ressources  phytogénétiques</vt:lpstr>
      <vt:lpstr>2-2- Conservation in situ</vt:lpstr>
      <vt:lpstr>Présentation PowerPoint</vt:lpstr>
      <vt:lpstr>III- Usages des ressources végétales</vt:lpstr>
      <vt:lpstr>Estimations des organisations internationales</vt:lpstr>
      <vt:lpstr>Présentation PowerPoint</vt:lpstr>
      <vt:lpstr>« Vegetables to Combat the Hidden Hunger in Africa »</vt:lpstr>
      <vt:lpstr>Présentation PowerPoint</vt:lpstr>
      <vt:lpstr>3-2- Ressources pour la santé</vt:lpstr>
      <vt:lpstr>Présentation PowerPoint</vt:lpstr>
      <vt:lpstr>3-3- Substances industrielles</vt:lpstr>
      <vt:lpstr>4- Diversification des cultures</vt:lpstr>
      <vt:lpstr>- « L’agriculture a surtout utilisé variétés sélectionnées dans des  conditions contrôlées pour permettre l’expression maximale des  génotypes sélectionnés. »</vt:lpstr>
      <vt:lpstr>Présentation PowerPoint</vt:lpstr>
      <vt:lpstr>Compilation et synthèse de 95 méta-analyses, 5156 études et  54554 expérimentations réparties sur 85 ans, plus de 120 types de  cultures et 85 pays :</vt:lpstr>
      <vt:lpstr>4-2- Principales pratiques de diversification (dans l’espace et/ou  dans le temps) des systèmes de culture (CIRAD-INRAE, 2021) :</vt:lpstr>
      <vt:lpstr>Présentation PowerPoint</vt:lpstr>
      <vt:lpstr>4-3- Plantes de service (Villeneuve et al., 2017)</vt:lpstr>
      <vt:lpstr>Présentation PowerPoint</vt:lpstr>
      <vt:lpstr>Présentation PowerPoint</vt:lpstr>
      <vt:lpstr>Présentation PowerPoint</vt:lpstr>
      <vt:lpstr>Services écosystémiques des cultures intermédiaires multi-services</vt:lpstr>
      <vt:lpstr>4-4- Bordures de parcelles agricoles : Ecobordures</vt:lpstr>
      <vt:lpstr>Agroforesterie = stratégie la plus performante</vt:lpstr>
      <vt:lpstr>Présentation PowerPoint</vt:lpstr>
      <vt:lpstr>4-5- Associations des cultures (Husson et al., 2009)</vt:lpstr>
      <vt:lpstr>Etapes :</vt:lpstr>
      <vt:lpstr>Présentation PowerPoint</vt:lpstr>
      <vt:lpstr>Présentation PowerPoint</vt:lpstr>
      <vt:lpstr>Présentation PowerPoint</vt:lpstr>
      <vt:lpstr>Petite parcelle : « cultures  secondaires » sur le pourtour</vt:lpstr>
      <vt:lpstr>Présentation PowerPoint</vt:lpstr>
      <vt:lpstr>Présentation PowerPoint</vt:lpstr>
      <vt:lpstr>Présentation PowerPoint</vt:lpstr>
      <vt:lpstr>Présentation PowerPoint</vt:lpstr>
      <vt:lpstr>Freins mis en évidence 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SAMSUNG</dc:creator>
  <cp:lastModifiedBy>HP</cp:lastModifiedBy>
  <cp:revision>5</cp:revision>
  <dcterms:created xsi:type="dcterms:W3CDTF">2023-12-03T09:38:26Z</dcterms:created>
  <dcterms:modified xsi:type="dcterms:W3CDTF">2023-12-05T10:53:46Z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2023-11-13T00:00:00Z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2023-12-03T00:00:00Z</vt:filetime>
  </property>
</Properties>
</file>